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1"/>
  </p:notesMasterIdLst>
  <p:handoutMasterIdLst>
    <p:handoutMasterId r:id="rId32"/>
  </p:handoutMasterIdLst>
  <p:sldIdLst>
    <p:sldId id="359" r:id="rId9"/>
    <p:sldId id="365" r:id="rId10"/>
    <p:sldId id="395" r:id="rId11"/>
    <p:sldId id="397" r:id="rId12"/>
    <p:sldId id="396" r:id="rId13"/>
    <p:sldId id="373" r:id="rId14"/>
    <p:sldId id="398" r:id="rId15"/>
    <p:sldId id="399" r:id="rId16"/>
    <p:sldId id="400" r:id="rId17"/>
    <p:sldId id="401" r:id="rId18"/>
    <p:sldId id="402" r:id="rId19"/>
    <p:sldId id="386" r:id="rId20"/>
    <p:sldId id="403" r:id="rId21"/>
    <p:sldId id="404" r:id="rId22"/>
    <p:sldId id="405" r:id="rId23"/>
    <p:sldId id="406" r:id="rId24"/>
    <p:sldId id="409" r:id="rId25"/>
    <p:sldId id="410" r:id="rId26"/>
    <p:sldId id="411" r:id="rId27"/>
    <p:sldId id="413" r:id="rId28"/>
    <p:sldId id="414" r:id="rId29"/>
    <p:sldId id="392" r:id="rId30"/>
  </p:sldIdLst>
  <p:sldSz cx="9144000" cy="5143500" type="screen16x9"/>
  <p:notesSz cx="6670675" cy="9875838"/>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A89A2-908C-4C0D-8314-BFFB27AA2AFD}" v="9" dt="2020-02-21T17:34:23.672"/>
    <p1510:client id="{A9E943F6-9C49-4DB1-9D60-3209231B7510}" v="15" dt="2020-01-30T10:17:0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34" autoAdjust="0"/>
    <p:restoredTop sz="85480" autoAdjust="0"/>
  </p:normalViewPr>
  <p:slideViewPr>
    <p:cSldViewPr snapToGrid="0">
      <p:cViewPr varScale="1">
        <p:scale>
          <a:sx n="123" d="100"/>
          <a:sy n="123" d="100"/>
        </p:scale>
        <p:origin x="852" y="10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microsoft.com/office/2015/10/relationships/revisionInfo" Target="revisionInfo.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3B4E5BFF-73BD-4AFB-A9EA-2B6DBA5B815E}"/>
    <pc:docChg chg="modSld">
      <pc:chgData name="McKinney, David" userId="S::kqkh779@astrazeneca.net::8b945cb3-78ce-42d7-adc5-b07bab32cd5b" providerId="AD" clId="Web-{3B4E5BFF-73BD-4AFB-A9EA-2B6DBA5B815E}" dt="2020-01-20T18:02:31.722" v="25" actId="20577"/>
      <pc:docMkLst>
        <pc:docMk/>
      </pc:docMkLst>
      <pc:sldChg chg="modSp">
        <pc:chgData name="McKinney, David" userId="S::kqkh779@astrazeneca.net::8b945cb3-78ce-42d7-adc5-b07bab32cd5b" providerId="AD" clId="Web-{3B4E5BFF-73BD-4AFB-A9EA-2B6DBA5B815E}" dt="2020-01-20T18:02:31.722" v="25" actId="20577"/>
        <pc:sldMkLst>
          <pc:docMk/>
          <pc:sldMk cId="1234280474" sldId="367"/>
        </pc:sldMkLst>
        <pc:spChg chg="mod">
          <ac:chgData name="McKinney, David" userId="S::kqkh779@astrazeneca.net::8b945cb3-78ce-42d7-adc5-b07bab32cd5b" providerId="AD" clId="Web-{3B4E5BFF-73BD-4AFB-A9EA-2B6DBA5B815E}" dt="2020-01-20T18:02:31.722" v="25" actId="20577"/>
          <ac:spMkLst>
            <pc:docMk/>
            <pc:sldMk cId="1234280474" sldId="367"/>
            <ac:spMk id="3" creationId="{D9F59F0A-AA59-4F15-95CC-124F6F55180D}"/>
          </ac:spMkLst>
        </pc:spChg>
      </pc:sldChg>
    </pc:docChg>
  </pc:docChgLst>
  <pc:docChgLst>
    <pc:chgData name="McKinney, David" userId="S::kqkh779@astrazeneca.net::8b945cb3-78ce-42d7-adc5-b07bab32cd5b" providerId="AD" clId="Web-{A7CA89A2-908C-4C0D-8314-BFFB27AA2AFD}"/>
    <pc:docChg chg="modSld">
      <pc:chgData name="McKinney, David" userId="S::kqkh779@astrazeneca.net::8b945cb3-78ce-42d7-adc5-b07bab32cd5b" providerId="AD" clId="Web-{A7CA89A2-908C-4C0D-8314-BFFB27AA2AFD}" dt="2020-02-21T17:34:21.703" v="7" actId="20577"/>
      <pc:docMkLst>
        <pc:docMk/>
      </pc:docMkLst>
      <pc:sldChg chg="modSp">
        <pc:chgData name="McKinney, David" userId="S::kqkh779@astrazeneca.net::8b945cb3-78ce-42d7-adc5-b07bab32cd5b" providerId="AD" clId="Web-{A7CA89A2-908C-4C0D-8314-BFFB27AA2AFD}" dt="2020-02-21T17:34:21.703" v="7" actId="20577"/>
        <pc:sldMkLst>
          <pc:docMk/>
          <pc:sldMk cId="4059636761" sldId="394"/>
        </pc:sldMkLst>
        <pc:spChg chg="mod">
          <ac:chgData name="McKinney, David" userId="S::kqkh779@astrazeneca.net::8b945cb3-78ce-42d7-adc5-b07bab32cd5b" providerId="AD" clId="Web-{A7CA89A2-908C-4C0D-8314-BFFB27AA2AFD}" dt="2020-02-21T17:34:21.703" v="7" actId="20577"/>
          <ac:spMkLst>
            <pc:docMk/>
            <pc:sldMk cId="4059636761" sldId="394"/>
            <ac:spMk id="8" creationId="{12389740-B560-4098-868F-FB67A9948604}"/>
          </ac:spMkLst>
        </pc:spChg>
      </pc:sldChg>
    </pc:docChg>
  </pc:docChgLst>
  <pc:docChgLst>
    <pc:chgData name="McKinney, David" userId="8b945cb3-78ce-42d7-adc5-b07bab32cd5b" providerId="ADAL" clId="{A9E943F6-9C49-4DB1-9D60-3209231B7510}"/>
    <pc:docChg chg="undo custSel addSld modSld">
      <pc:chgData name="McKinney, David" userId="8b945cb3-78ce-42d7-adc5-b07bab32cd5b" providerId="ADAL" clId="{A9E943F6-9C49-4DB1-9D60-3209231B7510}" dt="2020-01-30T10:18:30.158" v="715" actId="20577"/>
      <pc:docMkLst>
        <pc:docMk/>
      </pc:docMkLst>
      <pc:sldChg chg="modSp">
        <pc:chgData name="McKinney, David" userId="8b945cb3-78ce-42d7-adc5-b07bab32cd5b" providerId="ADAL" clId="{A9E943F6-9C49-4DB1-9D60-3209231B7510}" dt="2020-01-30T10:18:30.158" v="715" actId="20577"/>
        <pc:sldMkLst>
          <pc:docMk/>
          <pc:sldMk cId="211931337" sldId="359"/>
        </pc:sldMkLst>
        <pc:spChg chg="mod">
          <ac:chgData name="McKinney, David" userId="8b945cb3-78ce-42d7-adc5-b07bab32cd5b" providerId="ADAL" clId="{A9E943F6-9C49-4DB1-9D60-3209231B7510}" dt="2020-01-30T10:18:27.126" v="704" actId="1076"/>
          <ac:spMkLst>
            <pc:docMk/>
            <pc:sldMk cId="211931337" sldId="359"/>
            <ac:spMk id="3" creationId="{2B59B3AC-2B48-401E-B04D-99DE82F71E23}"/>
          </ac:spMkLst>
        </pc:spChg>
        <pc:spChg chg="mod">
          <ac:chgData name="McKinney, David" userId="8b945cb3-78ce-42d7-adc5-b07bab32cd5b" providerId="ADAL" clId="{A9E943F6-9C49-4DB1-9D60-3209231B7510}" dt="2020-01-30T10:18:30.158" v="715" actId="20577"/>
          <ac:spMkLst>
            <pc:docMk/>
            <pc:sldMk cId="211931337" sldId="359"/>
            <ac:spMk id="4" creationId="{689430A7-8B35-43BC-A842-A37497B72B57}"/>
          </ac:spMkLst>
        </pc:spChg>
        <pc:spChg chg="mod">
          <ac:chgData name="McKinney, David" userId="8b945cb3-78ce-42d7-adc5-b07bab32cd5b" providerId="ADAL" clId="{A9E943F6-9C49-4DB1-9D60-3209231B7510}" dt="2020-01-30T10:18:23.494" v="702" actId="20577"/>
          <ac:spMkLst>
            <pc:docMk/>
            <pc:sldMk cId="211931337" sldId="359"/>
            <ac:spMk id="6" creationId="{5F4BFDAC-2C84-416D-85F7-F05C253C551B}"/>
          </ac:spMkLst>
        </pc:spChg>
      </pc:sldChg>
      <pc:sldChg chg="modSp">
        <pc:chgData name="McKinney, David" userId="8b945cb3-78ce-42d7-adc5-b07bab32cd5b" providerId="ADAL" clId="{A9E943F6-9C49-4DB1-9D60-3209231B7510}" dt="2020-01-30T10:02:58.290" v="2" actId="20577"/>
        <pc:sldMkLst>
          <pc:docMk/>
          <pc:sldMk cId="4279036063" sldId="366"/>
        </pc:sldMkLst>
        <pc:spChg chg="mod">
          <ac:chgData name="McKinney, David" userId="8b945cb3-78ce-42d7-adc5-b07bab32cd5b" providerId="ADAL" clId="{A9E943F6-9C49-4DB1-9D60-3209231B7510}" dt="2020-01-30T10:02:58.290" v="2" actId="20577"/>
          <ac:spMkLst>
            <pc:docMk/>
            <pc:sldMk cId="4279036063" sldId="366"/>
            <ac:spMk id="7" creationId="{1215359A-807A-421F-9F5A-319F6C766E42}"/>
          </ac:spMkLst>
        </pc:spChg>
        <pc:picChg chg="mod">
          <ac:chgData name="McKinney, David" userId="8b945cb3-78ce-42d7-adc5-b07bab32cd5b" providerId="ADAL" clId="{A9E943F6-9C49-4DB1-9D60-3209231B7510}" dt="2020-01-30T10:02:55.949" v="0" actId="1076"/>
          <ac:picMkLst>
            <pc:docMk/>
            <pc:sldMk cId="4279036063" sldId="366"/>
            <ac:picMk id="3" creationId="{6A0FEC86-7B51-4A84-B8ED-69CCFE9559D2}"/>
          </ac:picMkLst>
        </pc:picChg>
      </pc:sldChg>
      <pc:sldChg chg="modSp">
        <pc:chgData name="McKinney, David" userId="8b945cb3-78ce-42d7-adc5-b07bab32cd5b" providerId="ADAL" clId="{A9E943F6-9C49-4DB1-9D60-3209231B7510}" dt="2020-01-30T10:16:01.109" v="665" actId="1076"/>
        <pc:sldMkLst>
          <pc:docMk/>
          <pc:sldMk cId="3192635506" sldId="384"/>
        </pc:sldMkLst>
        <pc:spChg chg="mod">
          <ac:chgData name="McKinney, David" userId="8b945cb3-78ce-42d7-adc5-b07bab32cd5b" providerId="ADAL" clId="{A9E943F6-9C49-4DB1-9D60-3209231B7510}" dt="2020-01-30T10:15:55.703" v="663" actId="207"/>
          <ac:spMkLst>
            <pc:docMk/>
            <pc:sldMk cId="3192635506" sldId="384"/>
            <ac:spMk id="3" creationId="{D9F59F0A-AA59-4F15-95CC-124F6F55180D}"/>
          </ac:spMkLst>
        </pc:spChg>
        <pc:picChg chg="mod">
          <ac:chgData name="McKinney, David" userId="8b945cb3-78ce-42d7-adc5-b07bab32cd5b" providerId="ADAL" clId="{A9E943F6-9C49-4DB1-9D60-3209231B7510}" dt="2020-01-30T10:15:59.558" v="664" actId="1076"/>
          <ac:picMkLst>
            <pc:docMk/>
            <pc:sldMk cId="3192635506" sldId="384"/>
            <ac:picMk id="5" creationId="{AED6B5F6-427E-4AD9-BA2B-A727F3AE6C46}"/>
          </ac:picMkLst>
        </pc:picChg>
        <pc:picChg chg="mod">
          <ac:chgData name="McKinney, David" userId="8b945cb3-78ce-42d7-adc5-b07bab32cd5b" providerId="ADAL" clId="{A9E943F6-9C49-4DB1-9D60-3209231B7510}" dt="2020-01-30T10:16:01.109" v="665" actId="1076"/>
          <ac:picMkLst>
            <pc:docMk/>
            <pc:sldMk cId="3192635506" sldId="384"/>
            <ac:picMk id="6" creationId="{DA024783-9D2C-4293-8FD7-E0315D2D5490}"/>
          </ac:picMkLst>
        </pc:picChg>
      </pc:sldChg>
      <pc:sldChg chg="addSp delSp modSp">
        <pc:chgData name="McKinney, David" userId="8b945cb3-78ce-42d7-adc5-b07bab32cd5b" providerId="ADAL" clId="{A9E943F6-9C49-4DB1-9D60-3209231B7510}" dt="2020-01-30T10:17:13.284" v="670" actId="1076"/>
        <pc:sldMkLst>
          <pc:docMk/>
          <pc:sldMk cId="867607216" sldId="386"/>
        </pc:sldMkLst>
        <pc:picChg chg="add mod">
          <ac:chgData name="McKinney, David" userId="8b945cb3-78ce-42d7-adc5-b07bab32cd5b" providerId="ADAL" clId="{A9E943F6-9C49-4DB1-9D60-3209231B7510}" dt="2020-01-30T10:17:13.284" v="670" actId="1076"/>
          <ac:picMkLst>
            <pc:docMk/>
            <pc:sldMk cId="867607216" sldId="386"/>
            <ac:picMk id="5" creationId="{2D5D44BC-CFF5-4D8B-A935-F5AEAD63B25F}"/>
          </ac:picMkLst>
        </pc:picChg>
        <pc:picChg chg="del">
          <ac:chgData name="McKinney, David" userId="8b945cb3-78ce-42d7-adc5-b07bab32cd5b" providerId="ADAL" clId="{A9E943F6-9C49-4DB1-9D60-3209231B7510}" dt="2020-01-30T10:17:06.393" v="666" actId="478"/>
          <ac:picMkLst>
            <pc:docMk/>
            <pc:sldMk cId="867607216" sldId="386"/>
            <ac:picMk id="6" creationId="{0756FF8B-D630-4390-B7F3-9058291A7C4B}"/>
          </ac:picMkLst>
        </pc:picChg>
      </pc:sldChg>
      <pc:sldChg chg="addSp delSp modSp add delAnim modAnim">
        <pc:chgData name="McKinney, David" userId="8b945cb3-78ce-42d7-adc5-b07bab32cd5b" providerId="ADAL" clId="{A9E943F6-9C49-4DB1-9D60-3209231B7510}" dt="2020-01-30T10:15:17.271" v="596"/>
        <pc:sldMkLst>
          <pc:docMk/>
          <pc:sldMk cId="4059636761" sldId="394"/>
        </pc:sldMkLst>
        <pc:spChg chg="add del mod">
          <ac:chgData name="McKinney, David" userId="8b945cb3-78ce-42d7-adc5-b07bab32cd5b" providerId="ADAL" clId="{A9E943F6-9C49-4DB1-9D60-3209231B7510}" dt="2020-01-30T10:13:12.311" v="503"/>
          <ac:spMkLst>
            <pc:docMk/>
            <pc:sldMk cId="4059636761" sldId="394"/>
            <ac:spMk id="5" creationId="{0639724C-99A9-4C50-A48F-315FEA10C09F}"/>
          </ac:spMkLst>
        </pc:spChg>
        <pc:spChg chg="del">
          <ac:chgData name="McKinney, David" userId="8b945cb3-78ce-42d7-adc5-b07bab32cd5b" providerId="ADAL" clId="{A9E943F6-9C49-4DB1-9D60-3209231B7510}" dt="2020-01-30T10:04:00.308" v="5" actId="478"/>
          <ac:spMkLst>
            <pc:docMk/>
            <pc:sldMk cId="4059636761" sldId="394"/>
            <ac:spMk id="7" creationId="{A0DD4D7C-B298-485F-895D-79DDF003F454}"/>
          </ac:spMkLst>
        </pc:spChg>
        <pc:spChg chg="mod">
          <ac:chgData name="McKinney, David" userId="8b945cb3-78ce-42d7-adc5-b07bab32cd5b" providerId="ADAL" clId="{A9E943F6-9C49-4DB1-9D60-3209231B7510}" dt="2020-01-30T10:12:47.150" v="439" actId="20577"/>
          <ac:spMkLst>
            <pc:docMk/>
            <pc:sldMk cId="4059636761" sldId="394"/>
            <ac:spMk id="8" creationId="{12389740-B560-4098-868F-FB67A9948604}"/>
          </ac:spMkLst>
        </pc:spChg>
        <pc:spChg chg="add mod">
          <ac:chgData name="McKinney, David" userId="8b945cb3-78ce-42d7-adc5-b07bab32cd5b" providerId="ADAL" clId="{A9E943F6-9C49-4DB1-9D60-3209231B7510}" dt="2020-01-30T10:14:06.829" v="586" actId="1076"/>
          <ac:spMkLst>
            <pc:docMk/>
            <pc:sldMk cId="4059636761" sldId="394"/>
            <ac:spMk id="9" creationId="{875A83D5-8416-42EA-AB63-B0B680649AF0}"/>
          </ac:spMkLst>
        </pc:spChg>
        <pc:picChg chg="del">
          <ac:chgData name="McKinney, David" userId="8b945cb3-78ce-42d7-adc5-b07bab32cd5b" providerId="ADAL" clId="{A9E943F6-9C49-4DB1-9D60-3209231B7510}" dt="2020-01-30T10:03:56.674" v="4" actId="478"/>
          <ac:picMkLst>
            <pc:docMk/>
            <pc:sldMk cId="4059636761" sldId="394"/>
            <ac:picMk id="3" creationId="{3E93A73D-CC94-44B2-A316-5F2989DFE976}"/>
          </ac:picMkLst>
        </pc:picChg>
        <pc:picChg chg="add mod modCrop">
          <ac:chgData name="McKinney, David" userId="8b945cb3-78ce-42d7-adc5-b07bab32cd5b" providerId="ADAL" clId="{A9E943F6-9C49-4DB1-9D60-3209231B7510}" dt="2020-01-30T10:14:34.600" v="589" actId="732"/>
          <ac:picMkLst>
            <pc:docMk/>
            <pc:sldMk cId="4059636761" sldId="394"/>
            <ac:picMk id="10" creationId="{BFB9B374-1569-4AE8-A6D0-DA3B89939EEA}"/>
          </ac:picMkLst>
        </pc:picChg>
        <pc:picChg chg="add mod">
          <ac:chgData name="McKinney, David" userId="8b945cb3-78ce-42d7-adc5-b07bab32cd5b" providerId="ADAL" clId="{A9E943F6-9C49-4DB1-9D60-3209231B7510}" dt="2020-01-30T10:15:15.045" v="595" actId="1076"/>
          <ac:picMkLst>
            <pc:docMk/>
            <pc:sldMk cId="4059636761" sldId="394"/>
            <ac:picMk id="11" creationId="{67BE8B8C-B8F0-4165-A68B-C39BFCA8EAC3}"/>
          </ac:picMkLst>
        </pc:picChg>
        <pc:cxnChg chg="del">
          <ac:chgData name="McKinney, David" userId="8b945cb3-78ce-42d7-adc5-b07bab32cd5b" providerId="ADAL" clId="{A9E943F6-9C49-4DB1-9D60-3209231B7510}" dt="2020-01-30T10:04:00.877" v="6" actId="478"/>
          <ac:cxnSpMkLst>
            <pc:docMk/>
            <pc:sldMk cId="4059636761" sldId="394"/>
            <ac:cxnSpMk id="6" creationId="{4436EAD4-9940-4A8A-9C3A-AF7C0D02264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3/25/2021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3/25/2021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image" Target="../media/image1.jpe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jpe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3.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image" Target="../media/image1.jpe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one/session_one_filled_template.ipynb" TargetMode="External"/><Relationship Id="rId4" Type="http://schemas.openxmlformats.org/officeDocument/2006/relationships/hyperlink" Target="https://colab.research.google.com/github/THargreaves/beginners-python/blob/master/session_one/session_one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colab.research.google.com/" TargetMode="External"/><Relationship Id="rId1" Type="http://schemas.openxmlformats.org/officeDocument/2006/relationships/slideLayout" Target="../slideLayouts/slideLayout5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5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THargreaves/beginners-python/blob/master/session_one/session_one_filled_template.ipynb" TargetMode="External"/><Relationship Id="rId3" Type="http://schemas.openxmlformats.org/officeDocument/2006/relationships/image" Target="../media/image35.png"/><Relationship Id="rId7"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5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a:xfrm>
            <a:off x="238757" y="1081679"/>
            <a:ext cx="6822759" cy="504000"/>
          </a:xfrm>
        </p:spPr>
        <p:txBody>
          <a:bodyPr/>
          <a:lstStyle/>
          <a:p>
            <a:r>
              <a:rPr lang="en-GB" dirty="0"/>
              <a:t>Beginner’s Python – Session One</a:t>
            </a:r>
          </a:p>
        </p:txBody>
      </p:sp>
      <p:sp>
        <p:nvSpPr>
          <p:cNvPr id="3" name="Text Placeholder 2">
            <a:extLst>
              <a:ext uri="{FF2B5EF4-FFF2-40B4-BE49-F238E27FC236}">
                <a16:creationId xmlns:a16="http://schemas.microsoft.com/office/drawing/2014/main" id="{2B59B3AC-2B48-401E-B04D-99DE82F71E23}"/>
              </a:ext>
            </a:extLst>
          </p:cNvPr>
          <p:cNvSpPr>
            <a:spLocks noGrp="1"/>
          </p:cNvSpPr>
          <p:nvPr>
            <p:ph type="body" sz="quarter" idx="11"/>
          </p:nvPr>
        </p:nvSpPr>
        <p:spPr>
          <a:xfrm>
            <a:off x="216001" y="2571750"/>
            <a:ext cx="6480000" cy="190800"/>
          </a:xfrm>
        </p:spPr>
        <p:txBody>
          <a:bodyPr/>
          <a:lstStyle/>
          <a:p>
            <a:r>
              <a:rPr lang="en-GB" dirty="0"/>
              <a:t>The AZ Code Club Team</a:t>
            </a:r>
          </a:p>
        </p:txBody>
      </p:sp>
      <p:sp>
        <p:nvSpPr>
          <p:cNvPr id="11" name="TextBox 10">
            <a:extLst>
              <a:ext uri="{FF2B5EF4-FFF2-40B4-BE49-F238E27FC236}">
                <a16:creationId xmlns:a16="http://schemas.microsoft.com/office/drawing/2014/main" id="{04A87A03-EB98-49DB-A14E-30C24D949F3B}"/>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9" name="Picture 2" descr="Show notebooks in Drive">
            <a:extLst>
              <a:ext uri="{FF2B5EF4-FFF2-40B4-BE49-F238E27FC236}">
                <a16:creationId xmlns:a16="http://schemas.microsoft.com/office/drawing/2014/main" id="{561DC38C-DD76-4E04-804C-1FA1F228F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C2E2865-E139-4820-A060-96EA643AAA47}"/>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028" name="Picture 4" descr="File:Jupyter logo.svg - Wikimedia Commons">
            <a:extLst>
              <a:ext uri="{FF2B5EF4-FFF2-40B4-BE49-F238E27FC236}">
                <a16:creationId xmlns:a16="http://schemas.microsoft.com/office/drawing/2014/main" id="{72062666-B4B8-47A6-BF1B-196F233D7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hlinkClick r:id="rId4"/>
            <a:extLst>
              <a:ext uri="{FF2B5EF4-FFF2-40B4-BE49-F238E27FC236}">
                <a16:creationId xmlns:a16="http://schemas.microsoft.com/office/drawing/2014/main" id="{3D8FE8A1-5042-4E1D-B095-C4785B120860}"/>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4" name="Rectangle 13">
            <a:hlinkClick r:id="rId5"/>
            <a:extLst>
              <a:ext uri="{FF2B5EF4-FFF2-40B4-BE49-F238E27FC236}">
                <a16:creationId xmlns:a16="http://schemas.microsoft.com/office/drawing/2014/main" id="{653767F6-BEB2-456C-896A-41D4298DADF1}"/>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4133798"/>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Once we have assigned a variable a value, we can use it in our code by simply typing its name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When Python sees `</a:t>
            </a:r>
            <a:r>
              <a:rPr lang="en-GB" sz="2000" dirty="0" err="1">
                <a:latin typeface="Arial"/>
                <a:cs typeface="Arial"/>
              </a:rPr>
              <a:t>favourite_food</a:t>
            </a:r>
            <a:r>
              <a:rPr lang="en-GB" sz="2000" dirty="0">
                <a:latin typeface="Arial"/>
                <a:cs typeface="Arial"/>
              </a:rPr>
              <a:t>` in the above example, it remembers the last time `</a:t>
            </a:r>
            <a:r>
              <a:rPr lang="en-GB" sz="2000" dirty="0" err="1">
                <a:latin typeface="Arial"/>
                <a:cs typeface="Arial"/>
              </a:rPr>
              <a:t>favourite_food</a:t>
            </a:r>
            <a:r>
              <a:rPr lang="en-GB" sz="2000" dirty="0">
                <a:latin typeface="Arial"/>
                <a:cs typeface="Arial"/>
              </a:rPr>
              <a:t>` was assigned a value and replaces it with this value</a:t>
            </a:r>
          </a:p>
          <a:p>
            <a:pPr marL="342900" indent="-342900">
              <a:buFont typeface="Arial"/>
              <a:buChar char="•"/>
            </a:pPr>
            <a:r>
              <a:rPr lang="en-GB" sz="2000" dirty="0">
                <a:latin typeface="Arial"/>
                <a:cs typeface="Arial"/>
              </a:rPr>
              <a:t>Note, when we use variables, we don’t write their name in quotes. Otherwise Python will just print their name without replacing it with the corresponding value</a:t>
            </a:r>
          </a:p>
        </p:txBody>
      </p:sp>
      <p:pic>
        <p:nvPicPr>
          <p:cNvPr id="5" name="Picture 4">
            <a:extLst>
              <a:ext uri="{FF2B5EF4-FFF2-40B4-BE49-F238E27FC236}">
                <a16:creationId xmlns:a16="http://schemas.microsoft.com/office/drawing/2014/main" id="{DDC4C647-A275-483F-B1A4-FE6512EBFF3C}"/>
              </a:ext>
            </a:extLst>
          </p:cNvPr>
          <p:cNvPicPr>
            <a:picLocks noChangeAspect="1"/>
          </p:cNvPicPr>
          <p:nvPr/>
        </p:nvPicPr>
        <p:blipFill>
          <a:blip r:embed="rId3"/>
          <a:stretch>
            <a:fillRect/>
          </a:stretch>
        </p:blipFill>
        <p:spPr>
          <a:xfrm>
            <a:off x="2859951" y="1479130"/>
            <a:ext cx="3032850" cy="935457"/>
          </a:xfrm>
          <a:prstGeom prst="rect">
            <a:avLst/>
          </a:prstGeom>
        </p:spPr>
      </p:pic>
    </p:spTree>
    <p:extLst>
      <p:ext uri="{BB962C8B-B14F-4D97-AF65-F5344CB8AC3E}">
        <p14:creationId xmlns:p14="http://schemas.microsoft.com/office/powerpoint/2010/main" val="2294002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two variables called ‘name’ and ‘age’, giving them the value of your name and age respectively</a:t>
            </a:r>
          </a:p>
          <a:p>
            <a:pPr marL="342900" indent="-342900">
              <a:buFont typeface="Arial"/>
              <a:buChar char="•"/>
            </a:pPr>
            <a:r>
              <a:rPr lang="en-GB" sz="2000" dirty="0">
                <a:latin typeface="Arial"/>
                <a:cs typeface="Arial"/>
              </a:rPr>
              <a:t>Get Python to print these in the following format: </a:t>
            </a:r>
          </a:p>
          <a:p>
            <a:pPr marL="342900" indent="-342900">
              <a:buFont typeface="Arial"/>
              <a:buChar char="•"/>
            </a:pPr>
            <a:endParaRPr lang="en-GB" sz="2000" dirty="0">
              <a:latin typeface="Arial"/>
              <a:cs typeface="Arial"/>
            </a:endParaRPr>
          </a:p>
          <a:p>
            <a:pPr algn="ctr"/>
            <a:r>
              <a:rPr lang="en-GB" sz="2000" b="1" dirty="0">
                <a:latin typeface="Arial"/>
                <a:cs typeface="Arial"/>
              </a:rPr>
              <a:t>Hi, my name is David and I am 24 </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Print what your age will be in 5 years’ time</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Super Bonus: </a:t>
            </a:r>
            <a:r>
              <a:rPr lang="en-GB" sz="2000" dirty="0">
                <a:latin typeface="Arial"/>
                <a:cs typeface="Arial"/>
              </a:rPr>
              <a:t>Create a variable whose value is any number. Print that number, twice the number, and one less than the number. Now change the number. How did using variables make this process easier?</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92184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Variables Puzzles Solutions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6" name="Picture 5">
            <a:extLst>
              <a:ext uri="{FF2B5EF4-FFF2-40B4-BE49-F238E27FC236}">
                <a16:creationId xmlns:a16="http://schemas.microsoft.com/office/drawing/2014/main" id="{48C5E8B0-DFF8-4E95-A491-BFF86DA9565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9" name="Picture 8">
            <a:extLst>
              <a:ext uri="{FF2B5EF4-FFF2-40B4-BE49-F238E27FC236}">
                <a16:creationId xmlns:a16="http://schemas.microsoft.com/office/drawing/2014/main" id="{F2D2AE6C-BF37-4DEA-82AB-57379F344E46}"/>
              </a:ext>
            </a:extLst>
          </p:cNvPr>
          <p:cNvPicPr>
            <a:picLocks noChangeAspect="1"/>
          </p:cNvPicPr>
          <p:nvPr/>
        </p:nvPicPr>
        <p:blipFill>
          <a:blip r:embed="rId3"/>
          <a:stretch>
            <a:fillRect/>
          </a:stretch>
        </p:blipFill>
        <p:spPr>
          <a:xfrm>
            <a:off x="1709013" y="3140212"/>
            <a:ext cx="5337175" cy="986492"/>
          </a:xfrm>
          <a:prstGeom prst="rect">
            <a:avLst/>
          </a:prstGeom>
        </p:spPr>
      </p:pic>
      <p:pic>
        <p:nvPicPr>
          <p:cNvPr id="10" name="Picture 9">
            <a:extLst>
              <a:ext uri="{FF2B5EF4-FFF2-40B4-BE49-F238E27FC236}">
                <a16:creationId xmlns:a16="http://schemas.microsoft.com/office/drawing/2014/main" id="{D03C0AF4-7102-48B9-959D-E0B2CF8B8953}"/>
              </a:ext>
            </a:extLst>
          </p:cNvPr>
          <p:cNvPicPr>
            <a:picLocks noChangeAspect="1"/>
          </p:cNvPicPr>
          <p:nvPr/>
        </p:nvPicPr>
        <p:blipFill>
          <a:blip r:embed="rId4"/>
          <a:stretch>
            <a:fillRect/>
          </a:stretch>
        </p:blipFill>
        <p:spPr>
          <a:xfrm>
            <a:off x="1770316" y="1216462"/>
            <a:ext cx="4914392" cy="1355288"/>
          </a:xfrm>
          <a:prstGeom prst="rect">
            <a:avLst/>
          </a:prstGeom>
        </p:spPr>
      </p:pic>
    </p:spTree>
    <p:extLst>
      <p:ext uri="{BB962C8B-B14F-4D97-AF65-F5344CB8AC3E}">
        <p14:creationId xmlns:p14="http://schemas.microsoft.com/office/powerpoint/2010/main" val="86760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Python will only remember the last value that you assigned to a variable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 act of giving a variable a new value is known as </a:t>
            </a:r>
            <a:r>
              <a:rPr lang="en-GB" sz="2000" i="1" dirty="0">
                <a:latin typeface="Arial"/>
                <a:cs typeface="Arial"/>
              </a:rPr>
              <a:t>overwriting</a:t>
            </a:r>
          </a:p>
          <a:p>
            <a:pPr marL="342900" indent="-342900">
              <a:buFont typeface="Arial"/>
              <a:buChar char="•"/>
            </a:pPr>
            <a:endParaRPr lang="en-GB" sz="2000" i="1" dirty="0">
              <a:latin typeface="Arial"/>
              <a:cs typeface="Arial"/>
            </a:endParaRPr>
          </a:p>
          <a:p>
            <a:pPr marL="342900" indent="-342900">
              <a:buFont typeface="Arial"/>
              <a:buChar char="•"/>
            </a:pPr>
            <a:r>
              <a:rPr lang="en-GB" sz="2000" dirty="0">
                <a:latin typeface="Arial"/>
                <a:cs typeface="Arial"/>
              </a:rPr>
              <a:t>Pay attention to the bracketed numbers next to code cells. These show which order cells were run in (which doesn’t have to be top to bottom!)</a:t>
            </a:r>
          </a:p>
        </p:txBody>
      </p:sp>
      <p:pic>
        <p:nvPicPr>
          <p:cNvPr id="3" name="Picture 2">
            <a:extLst>
              <a:ext uri="{FF2B5EF4-FFF2-40B4-BE49-F238E27FC236}">
                <a16:creationId xmlns:a16="http://schemas.microsoft.com/office/drawing/2014/main" id="{115913BD-3276-4FA1-B0F2-01F32E3DB909}"/>
              </a:ext>
            </a:extLst>
          </p:cNvPr>
          <p:cNvPicPr>
            <a:picLocks noChangeAspect="1"/>
          </p:cNvPicPr>
          <p:nvPr/>
        </p:nvPicPr>
        <p:blipFill>
          <a:blip r:embed="rId3"/>
          <a:stretch>
            <a:fillRect/>
          </a:stretch>
        </p:blipFill>
        <p:spPr>
          <a:xfrm>
            <a:off x="820560" y="1111458"/>
            <a:ext cx="3751440" cy="1460292"/>
          </a:xfrm>
          <a:prstGeom prst="rect">
            <a:avLst/>
          </a:prstGeom>
        </p:spPr>
      </p:pic>
      <p:pic>
        <p:nvPicPr>
          <p:cNvPr id="7" name="Picture 6">
            <a:extLst>
              <a:ext uri="{FF2B5EF4-FFF2-40B4-BE49-F238E27FC236}">
                <a16:creationId xmlns:a16="http://schemas.microsoft.com/office/drawing/2014/main" id="{F4D933D6-BDB4-4D84-8AD6-B9CB87282558}"/>
              </a:ext>
            </a:extLst>
          </p:cNvPr>
          <p:cNvPicPr>
            <a:picLocks noChangeAspect="1"/>
          </p:cNvPicPr>
          <p:nvPr/>
        </p:nvPicPr>
        <p:blipFill>
          <a:blip r:embed="rId4"/>
          <a:stretch>
            <a:fillRect/>
          </a:stretch>
        </p:blipFill>
        <p:spPr>
          <a:xfrm>
            <a:off x="5370863" y="1284600"/>
            <a:ext cx="2057400" cy="1143000"/>
          </a:xfrm>
          <a:prstGeom prst="rect">
            <a:avLst/>
          </a:prstGeom>
        </p:spPr>
      </p:pic>
    </p:spTree>
    <p:extLst>
      <p:ext uri="{BB962C8B-B14F-4D97-AF65-F5344CB8AC3E}">
        <p14:creationId xmlns:p14="http://schemas.microsoft.com/office/powerpoint/2010/main" val="1159339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712956"/>
            <a:ext cx="8589439" cy="3655844"/>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Run the following lines of code: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do you think the output of this will be?</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35571" b="35906"/>
          <a:stretch/>
        </p:blipFill>
        <p:spPr>
          <a:xfrm>
            <a:off x="1106424" y="1269793"/>
            <a:ext cx="2052793" cy="1473408"/>
          </a:xfrm>
          <a:prstGeom prst="rect">
            <a:avLst/>
          </a:prstGeom>
        </p:spPr>
      </p:pic>
    </p:spTree>
    <p:extLst>
      <p:ext uri="{BB962C8B-B14F-4D97-AF65-F5344CB8AC3E}">
        <p14:creationId xmlns:p14="http://schemas.microsoft.com/office/powerpoint/2010/main" val="429407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Manipulating Variables Puzzles Solutions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54962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 what you expected? Remember: the equals symbol in Python means ‘assign the value on the right to the variable on the left’. It has nothing to do with the equals symbol in maths. </a:t>
            </a:r>
          </a:p>
          <a:p>
            <a:pPr marL="342900" indent="-342900">
              <a:buFont typeface="Arial"/>
              <a:buChar char="•"/>
            </a:pPr>
            <a:r>
              <a:rPr lang="en-GB" sz="2000" dirty="0">
                <a:latin typeface="Arial"/>
                <a:cs typeface="Arial"/>
              </a:rPr>
              <a:t>Here, the third line says ‘assign the variable `y` the value of the variable `x`’. When Python sees `x` it remembers that it has a value of 2 so this becomes `y = 2`</a:t>
            </a:r>
          </a:p>
          <a:p>
            <a:pPr marL="342900" indent="-342900">
              <a:buFont typeface="Arial"/>
              <a:buChar char="•"/>
            </a:pPr>
            <a:r>
              <a:rPr lang="en-GB" sz="2000" dirty="0">
                <a:latin typeface="Arial"/>
                <a:cs typeface="Arial"/>
              </a:rPr>
              <a:t>Changing `x` after makes no difference since the last value `y` was set to was `2`, regardless</a:t>
            </a:r>
          </a:p>
        </p:txBody>
      </p:sp>
      <p:pic>
        <p:nvPicPr>
          <p:cNvPr id="9" name="Picture 8">
            <a:extLst>
              <a:ext uri="{FF2B5EF4-FFF2-40B4-BE49-F238E27FC236}">
                <a16:creationId xmlns:a16="http://schemas.microsoft.com/office/drawing/2014/main" id="{925A962B-1B64-4EFD-9A66-5A617FAB0B02}"/>
              </a:ext>
            </a:extLst>
          </p:cNvPr>
          <p:cNvPicPr>
            <a:picLocks noChangeAspect="1"/>
          </p:cNvPicPr>
          <p:nvPr/>
        </p:nvPicPr>
        <p:blipFill rotWithShape="1">
          <a:blip r:embed="rId3"/>
          <a:srcRect l="14908" t="1" b="1697"/>
          <a:stretch/>
        </p:blipFill>
        <p:spPr>
          <a:xfrm>
            <a:off x="5938956" y="1081896"/>
            <a:ext cx="2711161" cy="2259791"/>
          </a:xfrm>
          <a:prstGeom prst="rect">
            <a:avLst/>
          </a:prstGeom>
        </p:spPr>
      </p:pic>
    </p:spTree>
    <p:extLst>
      <p:ext uri="{BB962C8B-B14F-4D97-AF65-F5344CB8AC3E}">
        <p14:creationId xmlns:p14="http://schemas.microsoft.com/office/powerpoint/2010/main" val="214733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a:t>
            </a:r>
            <a:endParaRPr lang="en-US"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6" name="Picture 5">
            <a:extLst>
              <a:ext uri="{FF2B5EF4-FFF2-40B4-BE49-F238E27FC236}">
                <a16:creationId xmlns:a16="http://schemas.microsoft.com/office/drawing/2014/main" id="{F823433B-7E48-4E77-8C64-6E42B737A98C}"/>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BD9CC3C4-89ED-4F75-A136-8A1A0824FF67}"/>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different types of variable in Python. Some we have seen:</a:t>
            </a:r>
          </a:p>
          <a:p>
            <a:pPr marL="800100" lvl="1" indent="-342900">
              <a:buFont typeface="Arial"/>
              <a:buChar char="•"/>
            </a:pPr>
            <a:r>
              <a:rPr lang="en-GB" sz="2000" dirty="0">
                <a:latin typeface="Arial"/>
                <a:cs typeface="Arial"/>
              </a:rPr>
              <a:t>Strings (e.g. “Hello”)—text in quotes, called strings because they are a string of characters</a:t>
            </a:r>
          </a:p>
          <a:p>
            <a:pPr marL="800100" lvl="1" indent="-342900">
              <a:buFont typeface="Arial"/>
              <a:buChar char="•"/>
            </a:pPr>
            <a:r>
              <a:rPr lang="en-GB" sz="2000" dirty="0">
                <a:latin typeface="Arial"/>
                <a:cs typeface="Arial"/>
              </a:rPr>
              <a:t>Integers (e.g. 4)</a:t>
            </a:r>
          </a:p>
          <a:p>
            <a:pPr marL="800100" lvl="1" indent="-342900">
              <a:buFont typeface="Arial"/>
              <a:buChar char="•"/>
            </a:pPr>
            <a:r>
              <a:rPr lang="en-GB" sz="2000" dirty="0">
                <a:latin typeface="Arial"/>
                <a:cs typeface="Arial"/>
              </a:rPr>
              <a:t>Floats (e.g. 3.14)—decimal numbers, called floats due to how Python stores them (Google ‘floating-point arithmetic’ if curious)</a:t>
            </a:r>
          </a:p>
          <a:p>
            <a:pPr marL="800100" lvl="1"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There are many types that we haven’t come across (yet!):</a:t>
            </a:r>
          </a:p>
          <a:p>
            <a:pPr marL="800100" lvl="1" indent="-342900">
              <a:buFont typeface="Arial"/>
              <a:buChar char="•"/>
            </a:pPr>
            <a:r>
              <a:rPr lang="en-GB" sz="2000" dirty="0">
                <a:latin typeface="Arial"/>
                <a:cs typeface="Arial"/>
              </a:rPr>
              <a:t>Booleans (True/False)</a:t>
            </a:r>
          </a:p>
          <a:p>
            <a:pPr marL="800100" lvl="1" indent="-342900">
              <a:buFont typeface="Arial"/>
              <a:buChar char="•"/>
            </a:pPr>
            <a:r>
              <a:rPr lang="en-GB" sz="2000" dirty="0">
                <a:latin typeface="Arial"/>
                <a:cs typeface="Arial"/>
              </a:rPr>
              <a:t>Lists/Tuples/Sets</a:t>
            </a:r>
          </a:p>
          <a:p>
            <a:pPr marL="800100" lvl="1" indent="-342900">
              <a:buFont typeface="Arial"/>
              <a:buChar char="•"/>
            </a:pPr>
            <a:r>
              <a:rPr lang="en-GB" sz="2000" dirty="0">
                <a:latin typeface="Arial"/>
                <a:cs typeface="Arial"/>
              </a:rPr>
              <a:t>Dictionaries</a:t>
            </a:r>
          </a:p>
        </p:txBody>
      </p:sp>
    </p:spTree>
    <p:extLst>
      <p:ext uri="{BB962C8B-B14F-4D97-AF65-F5344CB8AC3E}">
        <p14:creationId xmlns:p14="http://schemas.microsoft.com/office/powerpoint/2010/main" val="93511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keep on using this word ‘function’—what does it mean?</a:t>
            </a:r>
          </a:p>
          <a:p>
            <a:pPr marL="342900" indent="-342900">
              <a:buFont typeface="Arial"/>
              <a:buChar char="•"/>
            </a:pPr>
            <a:r>
              <a:rPr lang="en-GB" sz="2000" dirty="0">
                <a:latin typeface="Arial"/>
                <a:cs typeface="Arial"/>
              </a:rPr>
              <a:t>A function is essentially a command you can tell Python to follow</a:t>
            </a:r>
          </a:p>
          <a:p>
            <a:pPr marL="342900" indent="-342900">
              <a:buFont typeface="Arial"/>
              <a:buChar char="•"/>
            </a:pPr>
            <a:r>
              <a:rPr lang="en-GB" sz="2000" dirty="0">
                <a:latin typeface="Arial"/>
                <a:cs typeface="Arial"/>
              </a:rPr>
              <a:t>They always follow the following format:</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That is, a function name (which almost always starts with a lowercase letter) followed by a pair of brackets which we fill with inputs separated by commas</a:t>
            </a:r>
          </a:p>
          <a:p>
            <a:pPr marL="342900" indent="-342900">
              <a:buFont typeface="Arial"/>
              <a:buChar char="•"/>
            </a:pPr>
            <a:r>
              <a:rPr lang="en-GB" sz="2000" dirty="0">
                <a:latin typeface="Arial"/>
                <a:cs typeface="Arial"/>
              </a:rPr>
              <a:t>print(), type(), int(), float(), and str() are all functions</a:t>
            </a:r>
          </a:p>
          <a:p>
            <a:pPr marL="342900" indent="-342900">
              <a:buFont typeface="Arial"/>
              <a:buChar char="•"/>
            </a:pPr>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Aside: Functions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5FBC8688-F6C8-455F-BE15-4A9E5701828F}"/>
              </a:ext>
            </a:extLst>
          </p:cNvPr>
          <p:cNvPicPr>
            <a:picLocks noChangeAspect="1"/>
          </p:cNvPicPr>
          <p:nvPr/>
        </p:nvPicPr>
        <p:blipFill>
          <a:blip r:embed="rId3"/>
          <a:stretch>
            <a:fillRect/>
          </a:stretch>
        </p:blipFill>
        <p:spPr>
          <a:xfrm>
            <a:off x="2398044" y="2199055"/>
            <a:ext cx="4347911" cy="617296"/>
          </a:xfrm>
          <a:prstGeom prst="rect">
            <a:avLst/>
          </a:prstGeom>
        </p:spPr>
      </p:pic>
    </p:spTree>
    <p:extLst>
      <p:ext uri="{BB962C8B-B14F-4D97-AF65-F5344CB8AC3E}">
        <p14:creationId xmlns:p14="http://schemas.microsoft.com/office/powerpoint/2010/main" val="375870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Define the following variables</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What types do you think they will each have? Check!</a:t>
            </a:r>
          </a:p>
          <a:p>
            <a:pPr marL="342900" indent="-342900">
              <a:buFont typeface="Arial"/>
              <a:buChar char="•"/>
            </a:pPr>
            <a:r>
              <a:rPr lang="en-GB" sz="2000" dirty="0">
                <a:latin typeface="Arial"/>
                <a:cs typeface="Arial"/>
              </a:rPr>
              <a:t>Create two string variables. What happens when we add them together using `+` and print the result?</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What happens when we multiply a string by an integer?</a:t>
            </a:r>
            <a:endParaRPr lang="en-GB" sz="2000" b="1"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7" name="Picture 6">
            <a:extLst>
              <a:ext uri="{FF2B5EF4-FFF2-40B4-BE49-F238E27FC236}">
                <a16:creationId xmlns:a16="http://schemas.microsoft.com/office/drawing/2014/main" id="{D03B6693-53A5-4D24-AFAF-8455662814A9}"/>
              </a:ext>
            </a:extLst>
          </p:cNvPr>
          <p:cNvPicPr>
            <a:picLocks noChangeAspect="1"/>
          </p:cNvPicPr>
          <p:nvPr/>
        </p:nvPicPr>
        <p:blipFill>
          <a:blip r:embed="rId3"/>
          <a:stretch>
            <a:fillRect/>
          </a:stretch>
        </p:blipFill>
        <p:spPr>
          <a:xfrm>
            <a:off x="3575038" y="1477097"/>
            <a:ext cx="1794320" cy="1191648"/>
          </a:xfrm>
          <a:prstGeom prst="rect">
            <a:avLst/>
          </a:prstGeom>
        </p:spPr>
      </p:pic>
    </p:spTree>
    <p:extLst>
      <p:ext uri="{BB962C8B-B14F-4D97-AF65-F5344CB8AC3E}">
        <p14:creationId xmlns:p14="http://schemas.microsoft.com/office/powerpoint/2010/main" val="93381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 Types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6C8A4D25-967C-4F95-90E8-0557E90CED52}"/>
              </a:ext>
            </a:extLst>
          </p:cNvPr>
          <p:cNvPicPr>
            <a:picLocks noChangeAspect="1"/>
          </p:cNvPicPr>
          <p:nvPr/>
        </p:nvPicPr>
        <p:blipFill>
          <a:blip r:embed="rId3"/>
          <a:stretch>
            <a:fillRect/>
          </a:stretch>
        </p:blipFill>
        <p:spPr>
          <a:xfrm>
            <a:off x="3367126" y="904576"/>
            <a:ext cx="2409748" cy="1764280"/>
          </a:xfrm>
          <a:prstGeom prst="rect">
            <a:avLst/>
          </a:prstGeom>
        </p:spPr>
      </p:pic>
      <p:pic>
        <p:nvPicPr>
          <p:cNvPr id="6" name="Picture 5">
            <a:extLst>
              <a:ext uri="{FF2B5EF4-FFF2-40B4-BE49-F238E27FC236}">
                <a16:creationId xmlns:a16="http://schemas.microsoft.com/office/drawing/2014/main" id="{7B41197F-B49C-4299-B271-5FBC9FB06EB1}"/>
              </a:ext>
            </a:extLst>
          </p:cNvPr>
          <p:cNvPicPr>
            <a:picLocks noChangeAspect="1"/>
          </p:cNvPicPr>
          <p:nvPr/>
        </p:nvPicPr>
        <p:blipFill>
          <a:blip r:embed="rId4"/>
          <a:stretch>
            <a:fillRect/>
          </a:stretch>
        </p:blipFill>
        <p:spPr>
          <a:xfrm>
            <a:off x="3208775" y="2983095"/>
            <a:ext cx="2726449" cy="1483864"/>
          </a:xfrm>
          <a:prstGeom prst="rect">
            <a:avLst/>
          </a:prstGeom>
        </p:spPr>
      </p:pic>
    </p:spTree>
    <p:extLst>
      <p:ext uri="{BB962C8B-B14F-4D97-AF65-F5344CB8AC3E}">
        <p14:creationId xmlns:p14="http://schemas.microsoft.com/office/powerpoint/2010/main" val="56852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7023713" cy="3172141"/>
          </a:xfrm>
        </p:spPr>
        <p:txBody>
          <a:bodyPr vert="horz" anchor="t"/>
          <a:lstStyle/>
          <a:p>
            <a:pPr marL="342900" indent="-342900">
              <a:buChar char="•"/>
            </a:pPr>
            <a:r>
              <a:rPr lang="en-GB" sz="2000" dirty="0">
                <a:latin typeface="Arial"/>
                <a:cs typeface="Arial"/>
              </a:rPr>
              <a:t>Setting up Google </a:t>
            </a:r>
            <a:r>
              <a:rPr lang="en-GB" sz="2000" dirty="0" err="1">
                <a:latin typeface="Arial"/>
                <a:cs typeface="Arial"/>
              </a:rPr>
              <a:t>Colab</a:t>
            </a:r>
            <a:endParaRPr lang="en-GB" sz="2000" dirty="0"/>
          </a:p>
          <a:p>
            <a:pPr marL="342900" indent="-342900">
              <a:buChar char="•"/>
            </a:pPr>
            <a:r>
              <a:rPr lang="en-GB" sz="2000" dirty="0">
                <a:latin typeface="Arial"/>
                <a:cs typeface="Arial"/>
              </a:rPr>
              <a:t>Printing</a:t>
            </a:r>
          </a:p>
          <a:p>
            <a:pPr marL="342900" indent="-342900">
              <a:buChar char="•"/>
            </a:pPr>
            <a:r>
              <a:rPr lang="en-GB" sz="2000" dirty="0">
                <a:latin typeface="Arial"/>
                <a:cs typeface="Arial"/>
              </a:rPr>
              <a:t>Arithmetic with Python</a:t>
            </a:r>
            <a:endParaRPr lang="en-GB" sz="2000" dirty="0"/>
          </a:p>
          <a:p>
            <a:pPr marL="342900" indent="-342900">
              <a:buChar char="•"/>
            </a:pPr>
            <a:r>
              <a:rPr lang="en-GB" sz="2000" dirty="0">
                <a:latin typeface="Arial"/>
                <a:cs typeface="Arial"/>
              </a:rPr>
              <a:t>Variables and variable typing </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6D0F12BA-F74D-403E-A598-155116B099A0}"/>
              </a:ext>
            </a:extLst>
          </p:cNvPr>
          <p:cNvSpPr txBox="1">
            <a:spLocks/>
          </p:cNvSpPr>
          <p:nvPr/>
        </p:nvSpPr>
        <p:spPr>
          <a:xfrm>
            <a:off x="237061" y="932688"/>
            <a:ext cx="8696627" cy="4162535"/>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Create a variable `pi` with the value 3.14 and a variable `radius` with any value of your choosing</a:t>
            </a:r>
          </a:p>
          <a:p>
            <a:pPr marL="342900" indent="-342900">
              <a:buFont typeface="Arial"/>
              <a:buChar char="•"/>
            </a:pPr>
            <a:r>
              <a:rPr lang="en-GB" sz="2000" dirty="0">
                <a:latin typeface="Arial"/>
                <a:cs typeface="Arial"/>
              </a:rPr>
              <a:t>Use these to print the circumference and area of a circle with radius equal to the value of `radius`</a:t>
            </a:r>
          </a:p>
          <a:p>
            <a:pPr marL="342900" indent="-342900">
              <a:buFont typeface="Arial"/>
              <a:buChar char="•"/>
            </a:pPr>
            <a:r>
              <a:rPr lang="en-GB" sz="2000" dirty="0">
                <a:latin typeface="Arial"/>
                <a:cs typeface="Arial"/>
              </a:rPr>
              <a:t>You may need the following formulae:</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endParaRPr lang="en-GB" sz="2000" dirty="0">
              <a:latin typeface="Arial"/>
              <a:cs typeface="Arial"/>
            </a:endParaRPr>
          </a:p>
          <a:p>
            <a:pPr marL="342900" indent="-342900">
              <a:buFont typeface="Arial"/>
              <a:buChar char="•"/>
            </a:pPr>
            <a:r>
              <a:rPr lang="en-GB" sz="2000" b="1" dirty="0">
                <a:latin typeface="Arial"/>
                <a:cs typeface="Arial"/>
              </a:rPr>
              <a:t>Bonus:</a:t>
            </a:r>
            <a:r>
              <a:rPr lang="en-GB" sz="2000" dirty="0">
                <a:latin typeface="Arial"/>
                <a:cs typeface="Arial"/>
              </a:rPr>
              <a:t> use the round() function to round your answer to 2 decimal places. This takes to inputs, a number to round and the number of decimal places to round to (separated by a comma, remember!)</a:t>
            </a:r>
            <a:endParaRPr lang="en-GB" sz="2000" b="1" dirty="0">
              <a:latin typeface="Arial"/>
              <a:cs typeface="Arial"/>
            </a:endParaRPr>
          </a:p>
          <a:p>
            <a:endParaRPr lang="en-GB" sz="2000" dirty="0">
              <a:latin typeface="Arial"/>
              <a:cs typeface="Arial"/>
            </a:endParaRPr>
          </a:p>
        </p:txBody>
      </p:sp>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550D45-997E-46EE-B7BB-2B5374AFA2D9}"/>
                  </a:ext>
                </a:extLst>
              </p:cNvPr>
              <p:cNvSpPr txBox="1"/>
              <p:nvPr/>
            </p:nvSpPr>
            <p:spPr>
              <a:xfrm>
                <a:off x="1383395" y="2660606"/>
                <a:ext cx="64039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𝑨𝒓𝒆𝒂</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1" i="1" smtClean="0">
                          <a:latin typeface="Cambria Math" panose="02040503050406030204" pitchFamily="18" charset="0"/>
                        </a:rPr>
                        <m:t>𝑪𝒊𝒓𝒄𝒖𝒎𝒇𝒆𝒓𝒆𝒏𝒄𝒆</m:t>
                      </m:r>
                      <m:r>
                        <a:rPr lang="en-GB" sz="2400" b="1" i="1" smtClean="0">
                          <a:latin typeface="Cambria Math" panose="02040503050406030204" pitchFamily="18" charset="0"/>
                        </a:rPr>
                        <m:t>=</m:t>
                      </m:r>
                      <m:r>
                        <a:rPr lang="en-GB" sz="2400" b="1" i="1" smtClean="0">
                          <a:latin typeface="Cambria Math" panose="02040503050406030204" pitchFamily="18" charset="0"/>
                        </a:rPr>
                        <m:t>𝟐</m:t>
                      </m:r>
                      <m:r>
                        <a:rPr lang="en-GB" sz="2400" b="1" i="1" smtClean="0">
                          <a:latin typeface="Cambria Math" panose="02040503050406030204" pitchFamily="18" charset="0"/>
                        </a:rPr>
                        <m:t>×</m:t>
                      </m:r>
                      <m:r>
                        <a:rPr lang="el-GR" sz="2400" b="1" i="1" smtClean="0">
                          <a:latin typeface="Cambria Math" panose="02040503050406030204" pitchFamily="18" charset="0"/>
                        </a:rPr>
                        <m:t>𝝅</m:t>
                      </m:r>
                      <m:r>
                        <a:rPr lang="en-GB" sz="2400" b="1" i="1" smtClean="0">
                          <a:latin typeface="Cambria Math" panose="02040503050406030204" pitchFamily="18" charset="0"/>
                        </a:rPr>
                        <m:t>×</m:t>
                      </m:r>
                      <m:r>
                        <a:rPr lang="en-GB" sz="2400" b="1" i="1" smtClean="0">
                          <a:latin typeface="Cambria Math" panose="02040503050406030204" pitchFamily="18" charset="0"/>
                        </a:rPr>
                        <m:t>𝒓</m:t>
                      </m:r>
                    </m:oMath>
                  </m:oMathPara>
                </a14:m>
                <a:endParaRPr lang="en-GB" sz="2400" b="1" dirty="0"/>
              </a:p>
            </p:txBody>
          </p:sp>
        </mc:Choice>
        <mc:Fallback xmlns="">
          <p:sp>
            <p:nvSpPr>
              <p:cNvPr id="8" name="TextBox 7">
                <a:extLst>
                  <a:ext uri="{FF2B5EF4-FFF2-40B4-BE49-F238E27FC236}">
                    <a16:creationId xmlns:a16="http://schemas.microsoft.com/office/drawing/2014/main" id="{4D550D45-997E-46EE-B7BB-2B5374AFA2D9}"/>
                  </a:ext>
                </a:extLst>
              </p:cNvPr>
              <p:cNvSpPr txBox="1">
                <a:spLocks noRot="1" noChangeAspect="1" noMove="1" noResize="1" noEditPoints="1" noAdjustHandles="1" noChangeArrowheads="1" noChangeShapeType="1" noTextEdit="1"/>
              </p:cNvSpPr>
              <p:nvPr/>
            </p:nvSpPr>
            <p:spPr>
              <a:xfrm>
                <a:off x="1383395" y="2660606"/>
                <a:ext cx="6403957" cy="830997"/>
              </a:xfrm>
              <a:prstGeom prst="rect">
                <a:avLst/>
              </a:prstGeom>
              <a:blipFill>
                <a:blip r:embed="rId3"/>
                <a:stretch>
                  <a:fillRect b="-10219"/>
                </a:stretch>
              </a:blipFill>
            </p:spPr>
            <p:txBody>
              <a:bodyPr/>
              <a:lstStyle/>
              <a:p>
                <a:r>
                  <a:rPr lang="en-GB">
                    <a:noFill/>
                  </a:rPr>
                  <a:t> </a:t>
                </a:r>
              </a:p>
            </p:txBody>
          </p:sp>
        </mc:Fallback>
      </mc:AlternateContent>
    </p:spTree>
    <p:extLst>
      <p:ext uri="{BB962C8B-B14F-4D97-AF65-F5344CB8AC3E}">
        <p14:creationId xmlns:p14="http://schemas.microsoft.com/office/powerpoint/2010/main" val="11395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More Variable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9" name="Picture 8">
            <a:extLst>
              <a:ext uri="{FF2B5EF4-FFF2-40B4-BE49-F238E27FC236}">
                <a16:creationId xmlns:a16="http://schemas.microsoft.com/office/drawing/2014/main" id="{F9ADBF33-17CC-4ADA-A266-C259BB31F24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759A5DE0-28C2-4621-8B28-F5C96D89205E}"/>
              </a:ext>
            </a:extLst>
          </p:cNvPr>
          <p:cNvPicPr>
            <a:picLocks noChangeAspect="1"/>
          </p:cNvPicPr>
          <p:nvPr/>
        </p:nvPicPr>
        <p:blipFill>
          <a:blip r:embed="rId3"/>
          <a:stretch>
            <a:fillRect/>
          </a:stretch>
        </p:blipFill>
        <p:spPr>
          <a:xfrm>
            <a:off x="1070229" y="890955"/>
            <a:ext cx="7003541" cy="2430706"/>
          </a:xfrm>
          <a:prstGeom prst="rect">
            <a:avLst/>
          </a:prstGeom>
        </p:spPr>
      </p:pic>
      <p:sp>
        <p:nvSpPr>
          <p:cNvPr id="11" name="Text Placeholder 2">
            <a:extLst>
              <a:ext uri="{FF2B5EF4-FFF2-40B4-BE49-F238E27FC236}">
                <a16:creationId xmlns:a16="http://schemas.microsoft.com/office/drawing/2014/main" id="{58564044-60B3-482F-8B74-B7BED3428E2C}"/>
              </a:ext>
            </a:extLst>
          </p:cNvPr>
          <p:cNvSpPr txBox="1">
            <a:spLocks/>
          </p:cNvSpPr>
          <p:nvPr/>
        </p:nvSpPr>
        <p:spPr>
          <a:xfrm>
            <a:off x="237061" y="3564616"/>
            <a:ext cx="8696627" cy="153060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Note, in most cases, Python ignores extra spaces and new lines</a:t>
            </a:r>
          </a:p>
          <a:p>
            <a:pPr marL="342900" indent="-342900">
              <a:buFont typeface="Arial"/>
              <a:buChar char="•"/>
            </a:pPr>
            <a:r>
              <a:rPr lang="en-GB" sz="2000" dirty="0">
                <a:latin typeface="Arial"/>
                <a:cs typeface="Arial"/>
              </a:rPr>
              <a:t>Therefore we can go onto a new line after printing area without changing how Python executes the code. It just makes it easier for us to read!</a:t>
            </a:r>
          </a:p>
        </p:txBody>
      </p:sp>
    </p:spTree>
    <p:extLst>
      <p:ext uri="{BB962C8B-B14F-4D97-AF65-F5344CB8AC3E}">
        <p14:creationId xmlns:p14="http://schemas.microsoft.com/office/powerpoint/2010/main" val="3066703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a:lstStyle/>
          <a:p>
            <a:r>
              <a:rPr lang="en-GB" dirty="0"/>
              <a:t>Next Time</a:t>
            </a:r>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6" name="Picture 5">
            <a:extLst>
              <a:ext uri="{FF2B5EF4-FFF2-40B4-BE49-F238E27FC236}">
                <a16:creationId xmlns:a16="http://schemas.microsoft.com/office/drawing/2014/main" id="{54F28C13-FB3B-43BD-B6BF-60C9C7C15FE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9" name="Text Placeholder 2">
            <a:extLst>
              <a:ext uri="{FF2B5EF4-FFF2-40B4-BE49-F238E27FC236}">
                <a16:creationId xmlns:a16="http://schemas.microsoft.com/office/drawing/2014/main" id="{86F15977-7667-472C-8409-E45A6DE2A2E5}"/>
              </a:ext>
            </a:extLst>
          </p:cNvPr>
          <p:cNvSpPr txBox="1">
            <a:spLocks/>
          </p:cNvSpPr>
          <p:nvPr/>
        </p:nvSpPr>
        <p:spPr>
          <a:xfrm>
            <a:off x="237061" y="932689"/>
            <a:ext cx="8696627" cy="3914066"/>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Accepting user input</a:t>
            </a:r>
          </a:p>
          <a:p>
            <a:pPr marL="342900" indent="-342900">
              <a:buFont typeface="Arial"/>
              <a:buChar char="•"/>
            </a:pPr>
            <a:r>
              <a:rPr lang="en-GB" sz="2000" dirty="0">
                <a:latin typeface="Arial"/>
                <a:cs typeface="Arial"/>
              </a:rPr>
              <a:t>More variable typing</a:t>
            </a:r>
          </a:p>
          <a:p>
            <a:pPr marL="342900" indent="-342900">
              <a:buFont typeface="Arial"/>
              <a:buChar char="•"/>
            </a:pPr>
            <a:r>
              <a:rPr lang="en-GB" sz="2000" dirty="0">
                <a:latin typeface="Arial"/>
                <a:cs typeface="Arial"/>
              </a:rPr>
              <a:t>Storing lists of numbers</a:t>
            </a:r>
          </a:p>
          <a:p>
            <a:pPr marL="342900" indent="-342900">
              <a:buFont typeface="Arial"/>
              <a:buChar char="•"/>
            </a:pPr>
            <a:r>
              <a:rPr lang="en-GB" sz="2000" dirty="0">
                <a:latin typeface="Arial"/>
                <a:cs typeface="Arial"/>
              </a:rPr>
              <a:t>Finding the total, length, min and max of a list</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See you then!</a:t>
            </a: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116417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err="1">
                <a:latin typeface="Arial"/>
                <a:cs typeface="Arial"/>
              </a:rPr>
              <a:t>Colab</a:t>
            </a:r>
            <a:r>
              <a:rPr lang="en-GB" sz="2000" dirty="0">
                <a:latin typeface="Arial"/>
                <a:cs typeface="Arial"/>
              </a:rPr>
              <a:t> is an interactive editor for Python in the cloud</a:t>
            </a:r>
          </a:p>
          <a:p>
            <a:endParaRPr lang="en-GB" sz="2000" dirty="0">
              <a:latin typeface="Arial"/>
              <a:cs typeface="Arial"/>
            </a:endParaRPr>
          </a:p>
          <a:p>
            <a:pPr marL="342900" indent="-342900">
              <a:buChar char="•"/>
            </a:pPr>
            <a:r>
              <a:rPr lang="en-GB" sz="2000" dirty="0">
                <a:latin typeface="Arial"/>
                <a:cs typeface="Arial"/>
              </a:rPr>
              <a:t>To get started, open </a:t>
            </a:r>
            <a:r>
              <a:rPr lang="en-GB" sz="2000" dirty="0">
                <a:latin typeface="Arial"/>
                <a:cs typeface="Arial"/>
                <a:hlinkClick r:id="rId2"/>
              </a:rPr>
              <a:t>Google </a:t>
            </a:r>
            <a:r>
              <a:rPr lang="en-GB" sz="2000" dirty="0" err="1">
                <a:latin typeface="Arial"/>
                <a:cs typeface="Arial"/>
                <a:hlinkClick r:id="rId2"/>
              </a:rPr>
              <a:t>Colab</a:t>
            </a:r>
            <a:r>
              <a:rPr lang="en-GB" sz="2000" dirty="0">
                <a:latin typeface="Arial"/>
                <a:cs typeface="Arial"/>
                <a:hlinkClick r:id="rId2"/>
              </a:rPr>
              <a:t> </a:t>
            </a:r>
            <a:r>
              <a:rPr lang="en-GB" sz="2000" b="1" dirty="0">
                <a:latin typeface="Arial"/>
                <a:cs typeface="Arial"/>
              </a:rPr>
              <a:t>in Chrome</a:t>
            </a:r>
          </a:p>
          <a:p>
            <a:pPr marL="342900" indent="-342900">
              <a:buChar char="•"/>
            </a:pPr>
            <a:r>
              <a:rPr lang="en-GB" sz="2000" dirty="0">
                <a:latin typeface="Arial"/>
                <a:cs typeface="Arial"/>
              </a:rPr>
              <a:t>Sign in using your personal Google account</a:t>
            </a:r>
          </a:p>
          <a:p>
            <a:pPr marL="342900" indent="-342900">
              <a:buChar char="•"/>
            </a:pPr>
            <a:r>
              <a:rPr lang="en-GB" sz="2000" dirty="0">
                <a:latin typeface="Arial"/>
                <a:cs typeface="Arial"/>
              </a:rPr>
              <a:t>Click ‘New Notebook’ or, if this is not an option, ‘File &gt; New Notebook’</a:t>
            </a:r>
          </a:p>
          <a:p>
            <a:pPr marL="342900" indent="-342900">
              <a:buChar char="•"/>
            </a:pPr>
            <a:endParaRPr lang="en-GB" sz="2000" dirty="0">
              <a:latin typeface="Arial"/>
              <a:cs typeface="Arial"/>
            </a:endParaRPr>
          </a:p>
          <a:p>
            <a:pPr marL="342900" indent="-342900">
              <a:buChar char="•"/>
            </a:pPr>
            <a:r>
              <a:rPr lang="en-GB" sz="2000" dirty="0">
                <a:latin typeface="Arial"/>
                <a:cs typeface="Arial"/>
              </a:rPr>
              <a:t>Top right hand corner should look like this</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If not, click ‘connect’</a:t>
            </a:r>
          </a:p>
          <a:p>
            <a:pPr marL="342900" indent="-342900">
              <a:buChar char="•"/>
            </a:pPr>
            <a:endParaRPr lang="en-GB" sz="2000" b="1" dirty="0">
              <a:latin typeface="Arial"/>
              <a:cs typeface="Arial"/>
            </a:endParaRPr>
          </a:p>
          <a:p>
            <a:pPr marL="342900" indent="-342900">
              <a:buChar char="•"/>
            </a:pP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7" name="Picture 2" descr="Image result for google colab">
            <a:extLst>
              <a:ext uri="{FF2B5EF4-FFF2-40B4-BE49-F238E27FC236}">
                <a16:creationId xmlns:a16="http://schemas.microsoft.com/office/drawing/2014/main" id="{C4386501-4AC7-404C-ACEB-D7570794C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459" y="396000"/>
            <a:ext cx="1734841" cy="9227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A55E6C0-0FF8-41F1-8B66-A1D728243FB7}"/>
              </a:ext>
            </a:extLst>
          </p:cNvPr>
          <p:cNvPicPr>
            <a:picLocks noChangeAspect="1"/>
          </p:cNvPicPr>
          <p:nvPr/>
        </p:nvPicPr>
        <p:blipFill rotWithShape="1">
          <a:blip r:embed="rId5"/>
          <a:srcRect t="47633" b="20788"/>
          <a:stretch/>
        </p:blipFill>
        <p:spPr>
          <a:xfrm>
            <a:off x="1440598" y="3128867"/>
            <a:ext cx="4163264" cy="439523"/>
          </a:xfrm>
          <a:prstGeom prst="rect">
            <a:avLst/>
          </a:prstGeom>
        </p:spPr>
      </p:pic>
    </p:spTree>
    <p:extLst>
      <p:ext uri="{BB962C8B-B14F-4D97-AF65-F5344CB8AC3E}">
        <p14:creationId xmlns:p14="http://schemas.microsoft.com/office/powerpoint/2010/main" val="248092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Using Google </a:t>
            </a:r>
            <a:r>
              <a:rPr lang="en-GB" dirty="0" err="1">
                <a:latin typeface="Arial"/>
                <a:cs typeface="Arial"/>
              </a:rPr>
              <a:t>Colab</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13239" cy="3172141"/>
          </a:xfrm>
        </p:spPr>
        <p:txBody>
          <a:bodyPr vert="horz" anchor="t"/>
          <a:lstStyle/>
          <a:p>
            <a:pPr marL="342900" indent="-342900">
              <a:buChar char="•"/>
            </a:pPr>
            <a:r>
              <a:rPr lang="en-GB" sz="2000" dirty="0">
                <a:latin typeface="Arial"/>
                <a:cs typeface="Arial"/>
              </a:rPr>
              <a:t>We run code in Google </a:t>
            </a:r>
            <a:r>
              <a:rPr lang="en-GB" sz="2000" dirty="0" err="1">
                <a:latin typeface="Arial"/>
                <a:cs typeface="Arial"/>
              </a:rPr>
              <a:t>Colab</a:t>
            </a:r>
            <a:r>
              <a:rPr lang="en-GB" sz="2000" dirty="0">
                <a:latin typeface="Arial"/>
                <a:cs typeface="Arial"/>
              </a:rPr>
              <a:t> by typing it in a code ‘cell’ and clicking the play button</a:t>
            </a: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endParaRPr lang="en-GB" sz="2000" dirty="0">
              <a:latin typeface="Arial"/>
              <a:cs typeface="Arial"/>
            </a:endParaRPr>
          </a:p>
          <a:p>
            <a:pPr marL="342900" indent="-342900">
              <a:buChar char="•"/>
            </a:pPr>
            <a:r>
              <a:rPr lang="en-GB" sz="2000" dirty="0">
                <a:latin typeface="Arial"/>
                <a:cs typeface="Arial"/>
              </a:rPr>
              <a:t>Try the example above. We’ll explain what we wrote in one moment.</a:t>
            </a:r>
          </a:p>
          <a:p>
            <a:endParaRPr lang="en-GB" sz="2000" dirty="0">
              <a:latin typeface="Arial"/>
              <a:cs typeface="Arial"/>
            </a:endParaRPr>
          </a:p>
          <a:p>
            <a:pPr marL="342900" indent="-342900">
              <a:buChar char="•"/>
            </a:pPr>
            <a:r>
              <a:rPr lang="en-GB" sz="2000" b="1" dirty="0">
                <a:latin typeface="Arial"/>
                <a:cs typeface="Arial"/>
              </a:rPr>
              <a:t>Bonus: </a:t>
            </a:r>
            <a:r>
              <a:rPr lang="en-GB" sz="2000" dirty="0">
                <a:latin typeface="Arial"/>
                <a:cs typeface="Arial"/>
              </a:rPr>
              <a:t>You can also run the contents of a cell using `</a:t>
            </a:r>
            <a:r>
              <a:rPr lang="en-GB" sz="2000" dirty="0" err="1">
                <a:latin typeface="Arial"/>
                <a:cs typeface="Arial"/>
              </a:rPr>
              <a:t>ctrl+enter</a:t>
            </a:r>
            <a:r>
              <a:rPr lang="en-GB" sz="2000" dirty="0">
                <a:latin typeface="Arial"/>
                <a:cs typeface="Arial"/>
              </a:rPr>
              <a:t>`</a:t>
            </a:r>
            <a:endParaRPr lang="en-GB" sz="2000" b="1"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CFEDCFA8-1D19-41AE-989C-0132158774B9}"/>
              </a:ext>
            </a:extLst>
          </p:cNvPr>
          <p:cNvPicPr>
            <a:picLocks noChangeAspect="1"/>
          </p:cNvPicPr>
          <p:nvPr/>
        </p:nvPicPr>
        <p:blipFill>
          <a:blip r:embed="rId3"/>
          <a:stretch>
            <a:fillRect/>
          </a:stretch>
        </p:blipFill>
        <p:spPr>
          <a:xfrm>
            <a:off x="1082040" y="1888172"/>
            <a:ext cx="2438400" cy="552450"/>
          </a:xfrm>
          <a:prstGeom prst="rect">
            <a:avLst/>
          </a:prstGeom>
        </p:spPr>
      </p:pic>
      <p:pic>
        <p:nvPicPr>
          <p:cNvPr id="9" name="Picture 8">
            <a:extLst>
              <a:ext uri="{FF2B5EF4-FFF2-40B4-BE49-F238E27FC236}">
                <a16:creationId xmlns:a16="http://schemas.microsoft.com/office/drawing/2014/main" id="{182BABD1-627C-4D38-80F9-33F2209D310B}"/>
              </a:ext>
            </a:extLst>
          </p:cNvPr>
          <p:cNvPicPr>
            <a:picLocks noChangeAspect="1"/>
          </p:cNvPicPr>
          <p:nvPr/>
        </p:nvPicPr>
        <p:blipFill>
          <a:blip r:embed="rId4"/>
          <a:stretch>
            <a:fillRect/>
          </a:stretch>
        </p:blipFill>
        <p:spPr>
          <a:xfrm>
            <a:off x="5217160" y="1721484"/>
            <a:ext cx="2409825" cy="885825"/>
          </a:xfrm>
          <a:prstGeom prst="rect">
            <a:avLst/>
          </a:prstGeom>
        </p:spPr>
      </p:pic>
      <p:sp>
        <p:nvSpPr>
          <p:cNvPr id="10" name="Arrow: Right 9">
            <a:extLst>
              <a:ext uri="{FF2B5EF4-FFF2-40B4-BE49-F238E27FC236}">
                <a16:creationId xmlns:a16="http://schemas.microsoft.com/office/drawing/2014/main" id="{0E10809E-B75A-4DA3-8522-838BAB7263DD}"/>
              </a:ext>
            </a:extLst>
          </p:cNvPr>
          <p:cNvSpPr/>
          <p:nvPr/>
        </p:nvSpPr>
        <p:spPr>
          <a:xfrm>
            <a:off x="3793401" y="1953586"/>
            <a:ext cx="1168400" cy="345440"/>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8751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3" name="Text Placeholder 2">
            <a:extLst>
              <a:ext uri="{FF2B5EF4-FFF2-40B4-BE49-F238E27FC236}">
                <a16:creationId xmlns:a16="http://schemas.microsoft.com/office/drawing/2014/main" id="{D9F59F0A-AA59-4F15-95CC-124F6F55180D}"/>
              </a:ext>
            </a:extLst>
          </p:cNvPr>
          <p:cNvSpPr>
            <a:spLocks noGrp="1"/>
          </p:cNvSpPr>
          <p:nvPr>
            <p:ph type="body" sz="quarter" idx="11"/>
          </p:nvPr>
        </p:nvSpPr>
        <p:spPr>
          <a:xfrm>
            <a:off x="237061" y="712956"/>
            <a:ext cx="8589439" cy="3172141"/>
          </a:xfrm>
        </p:spPr>
        <p:txBody>
          <a:bodyPr vert="horz" anchor="t"/>
          <a:lstStyle/>
          <a:p>
            <a:pPr marL="342900" indent="-342900">
              <a:buChar char="•"/>
            </a:pPr>
            <a:r>
              <a:rPr lang="en-GB" sz="2000" b="1" dirty="0">
                <a:latin typeface="Arial"/>
                <a:cs typeface="Arial"/>
              </a:rPr>
              <a:t>Printing allows Python to talk to us</a:t>
            </a:r>
            <a:r>
              <a:rPr lang="en-GB" sz="2000" dirty="0">
                <a:latin typeface="Arial"/>
                <a:cs typeface="Arial"/>
              </a:rPr>
              <a:t>. In the last example we used printing to make Python say “Hello World”</a:t>
            </a:r>
          </a:p>
          <a:p>
            <a:pPr marL="342900" indent="-342900">
              <a:buChar char="•"/>
            </a:pPr>
            <a:r>
              <a:rPr lang="en-GB" sz="2000" dirty="0">
                <a:latin typeface="Arial"/>
                <a:cs typeface="Arial"/>
              </a:rPr>
              <a:t>We can make Python say anything by writing a sentence, wrapped in double quotes, and passing it as the input to print(…)</a:t>
            </a:r>
          </a:p>
          <a:p>
            <a:pPr marL="342900" indent="-342900">
              <a:buChar char="•"/>
            </a:pPr>
            <a:endParaRPr lang="en-GB" sz="2000" dirty="0">
              <a:latin typeface="Arial"/>
              <a:cs typeface="Arial"/>
            </a:endParaRPr>
          </a:p>
          <a:p>
            <a:pPr marL="342900" indent="-342900">
              <a:buChar char="•"/>
            </a:pPr>
            <a:r>
              <a:rPr lang="en-GB" sz="2000" dirty="0">
                <a:latin typeface="Arial"/>
                <a:cs typeface="Arial"/>
              </a:rPr>
              <a:t>The print function can also be used to perform arithmetic. Just replace the input to of the print() with the expression you want to evaluate</a:t>
            </a:r>
          </a:p>
          <a:p>
            <a:pPr marL="342900" indent="-342900">
              <a:buChar char="•"/>
            </a:pPr>
            <a:r>
              <a:rPr lang="en-GB" sz="2000" dirty="0">
                <a:latin typeface="Arial"/>
                <a:cs typeface="Arial"/>
              </a:rPr>
              <a:t>Note, </a:t>
            </a:r>
            <a:r>
              <a:rPr lang="en-GB" sz="2000" b="1" dirty="0">
                <a:latin typeface="Arial"/>
                <a:cs typeface="Arial"/>
              </a:rPr>
              <a:t>in this case, we don’t need quotes</a:t>
            </a:r>
            <a:r>
              <a:rPr lang="en-GB" sz="2000" dirty="0">
                <a:latin typeface="Arial"/>
                <a:cs typeface="Arial"/>
              </a:rPr>
              <a:t>. They were only to let Python know that the input to print(…) was text</a:t>
            </a:r>
            <a:endParaRPr lang="en-GB" sz="2000"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10" name="Picture 9" descr="A screenshot of a cell phone&#10;&#10;Description generated with very high confidence">
            <a:extLst>
              <a:ext uri="{FF2B5EF4-FFF2-40B4-BE49-F238E27FC236}">
                <a16:creationId xmlns:a16="http://schemas.microsoft.com/office/drawing/2014/main" id="{6CD6D334-5718-451F-8BC2-F8D2C7061C02}"/>
              </a:ext>
            </a:extLst>
          </p:cNvPr>
          <p:cNvPicPr>
            <a:picLocks noChangeAspect="1"/>
          </p:cNvPicPr>
          <p:nvPr/>
        </p:nvPicPr>
        <p:blipFill rotWithShape="1">
          <a:blip r:embed="rId3"/>
          <a:srcRect l="1867" t="44978" r="115" b="15477"/>
          <a:stretch/>
        </p:blipFill>
        <p:spPr>
          <a:xfrm>
            <a:off x="2571234" y="3681645"/>
            <a:ext cx="4001531" cy="1246109"/>
          </a:xfrm>
          <a:prstGeom prst="rect">
            <a:avLst/>
          </a:prstGeom>
        </p:spPr>
      </p:pic>
    </p:spTree>
    <p:extLst>
      <p:ext uri="{BB962C8B-B14F-4D97-AF65-F5344CB8AC3E}">
        <p14:creationId xmlns:p14="http://schemas.microsoft.com/office/powerpoint/2010/main" val="80562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6" name="Picture 6" descr="A screenshot of a cell phone&#10;&#10;Description generated with very high confidence">
            <a:extLst>
              <a:ext uri="{FF2B5EF4-FFF2-40B4-BE49-F238E27FC236}">
                <a16:creationId xmlns:a16="http://schemas.microsoft.com/office/drawing/2014/main" id="{8FB6F87C-AEC0-498B-9EE4-69D8EF559768}"/>
              </a:ext>
            </a:extLst>
          </p:cNvPr>
          <p:cNvPicPr>
            <a:picLocks noChangeAspect="1"/>
          </p:cNvPicPr>
          <p:nvPr/>
        </p:nvPicPr>
        <p:blipFill>
          <a:blip r:embed="rId2"/>
          <a:stretch>
            <a:fillRect/>
          </a:stretch>
        </p:blipFill>
        <p:spPr>
          <a:xfrm>
            <a:off x="1778620" y="1954056"/>
            <a:ext cx="5586760" cy="766863"/>
          </a:xfrm>
          <a:prstGeom prst="rect">
            <a:avLst/>
          </a:prstGeom>
        </p:spPr>
      </p:pic>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can print multiple things (which will be automatically separated by spaces) by passing more than one input to print(…)</a:t>
            </a:r>
          </a:p>
          <a:p>
            <a:pPr marL="342900" indent="-342900">
              <a:buFont typeface="Arial"/>
              <a:buChar char="•"/>
            </a:pPr>
            <a:r>
              <a:rPr lang="en-GB" sz="2000" dirty="0">
                <a:latin typeface="Arial"/>
                <a:cs typeface="Arial"/>
              </a:rPr>
              <a:t>We </a:t>
            </a:r>
            <a:r>
              <a:rPr lang="en-GB" sz="2000" b="1" dirty="0">
                <a:latin typeface="Arial"/>
                <a:cs typeface="Arial"/>
              </a:rPr>
              <a:t>separate each input using a comma</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As we can see above, Python is happy to combine both text (using double quotes) and arithmetic (no need for double quotes here</a:t>
            </a:r>
          </a:p>
        </p:txBody>
      </p:sp>
    </p:spTree>
    <p:extLst>
      <p:ext uri="{BB962C8B-B14F-4D97-AF65-F5344CB8AC3E}">
        <p14:creationId xmlns:p14="http://schemas.microsoft.com/office/powerpoint/2010/main" val="2689790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172141"/>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Print your name using the print() command</a:t>
            </a:r>
          </a:p>
          <a:p>
            <a:pPr marL="342900" indent="-342900">
              <a:buFont typeface="Arial"/>
              <a:buChar char="•"/>
            </a:pPr>
            <a:r>
              <a:rPr lang="en-GB" sz="2000" dirty="0">
                <a:latin typeface="Arial"/>
                <a:cs typeface="Arial"/>
              </a:rPr>
              <a:t>Print your three favourite colours by passing them as three separate inputs to print() (remember: separate each input with a comma)</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Calculate 26, multiplied by 66, add 13</a:t>
            </a:r>
          </a:p>
          <a:p>
            <a:pPr marL="342900" indent="-342900">
              <a:buFont typeface="Arial"/>
              <a:buChar char="•"/>
            </a:pPr>
            <a:r>
              <a:rPr lang="en-GB" sz="2000" dirty="0">
                <a:latin typeface="Arial"/>
                <a:cs typeface="Arial"/>
              </a:rPr>
              <a:t>Calculate 6804 divided by 162 (hint: use / for division)</a:t>
            </a:r>
          </a:p>
          <a:p>
            <a:pPr marL="342900" indent="-342900">
              <a:buFont typeface="Arial"/>
              <a:buChar char="•"/>
            </a:pPr>
            <a:endParaRPr lang="en-GB" sz="2000" dirty="0">
              <a:latin typeface="Arial"/>
              <a:cs typeface="Arial"/>
            </a:endParaRPr>
          </a:p>
          <a:p>
            <a:pPr marL="342900" indent="-342900">
              <a:buFont typeface="Arial"/>
              <a:buChar char="•"/>
            </a:pPr>
            <a:r>
              <a:rPr lang="en-GB" sz="2000" b="1" dirty="0">
                <a:latin typeface="Arial"/>
                <a:cs typeface="Arial"/>
              </a:rPr>
              <a:t>Bonus: </a:t>
            </a:r>
            <a:r>
              <a:rPr lang="en-GB" sz="2000" dirty="0">
                <a:latin typeface="Arial"/>
                <a:cs typeface="Arial"/>
              </a:rPr>
              <a:t>Calculate 2 to the power of 8 (hint: use **)</a:t>
            </a:r>
          </a:p>
          <a:p>
            <a:pPr marL="342900" indent="-342900">
              <a:buFont typeface="Arial"/>
              <a:buChar char="•"/>
            </a:pPr>
            <a:r>
              <a:rPr lang="en-GB" sz="2000" b="1" dirty="0">
                <a:latin typeface="Arial"/>
                <a:cs typeface="Arial"/>
              </a:rPr>
              <a:t>Bonus: </a:t>
            </a:r>
            <a:r>
              <a:rPr lang="en-GB" sz="2000" dirty="0">
                <a:latin typeface="Arial"/>
                <a:cs typeface="Arial"/>
              </a:rPr>
              <a:t>What happens if you put a mathematical expression in double quotes when you are printing it?</a:t>
            </a:r>
          </a:p>
          <a:p>
            <a:pPr marL="342900" indent="-342900">
              <a:buFont typeface="Arial"/>
              <a:buChar char="•"/>
            </a:pPr>
            <a:endParaRPr lang="en-GB" sz="2000" b="1" dirty="0">
              <a:latin typeface="Arial"/>
              <a:cs typeface="Arial"/>
            </a:endParaRPr>
          </a:p>
          <a:p>
            <a:pPr marL="342900" indent="-342900">
              <a:buFont typeface="Arial"/>
              <a:buChar char="•"/>
            </a:pPr>
            <a:r>
              <a:rPr lang="en-GB" sz="2000" b="1" dirty="0">
                <a:latin typeface="Arial"/>
                <a:cs typeface="Arial"/>
              </a:rPr>
              <a:t>Super Bonus:</a:t>
            </a:r>
            <a:r>
              <a:rPr lang="en-GB" sz="2000" dirty="0">
                <a:latin typeface="Arial"/>
                <a:cs typeface="Arial"/>
              </a:rPr>
              <a:t> Google ‘python integer division’ and repeat the above division using this</a:t>
            </a:r>
            <a:endParaRPr lang="en-GB" sz="2000" b="1"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spTree>
    <p:extLst>
      <p:ext uri="{BB962C8B-B14F-4D97-AF65-F5344CB8AC3E}">
        <p14:creationId xmlns:p14="http://schemas.microsoft.com/office/powerpoint/2010/main" val="372518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A14102-CDD4-49C5-BBE8-4A5D65DF1322}"/>
              </a:ext>
            </a:extLst>
          </p:cNvPr>
          <p:cNvPicPr>
            <a:picLocks noChangeAspect="1"/>
          </p:cNvPicPr>
          <p:nvPr/>
        </p:nvPicPr>
        <p:blipFill>
          <a:blip r:embed="rId2"/>
          <a:stretch>
            <a:fillRect/>
          </a:stretch>
        </p:blipFill>
        <p:spPr>
          <a:xfrm>
            <a:off x="4919662" y="890120"/>
            <a:ext cx="3286099" cy="932688"/>
          </a:xfrm>
          <a:prstGeom prst="rect">
            <a:avLst/>
          </a:prstGeom>
        </p:spPr>
      </p:pic>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Printing Puzzles Solutions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pic>
        <p:nvPicPr>
          <p:cNvPr id="3" name="Picture 2">
            <a:extLst>
              <a:ext uri="{FF2B5EF4-FFF2-40B4-BE49-F238E27FC236}">
                <a16:creationId xmlns:a16="http://schemas.microsoft.com/office/drawing/2014/main" id="{93048104-DB51-4D6E-9DF9-97AAE44C388C}"/>
              </a:ext>
            </a:extLst>
          </p:cNvPr>
          <p:cNvPicPr>
            <a:picLocks noChangeAspect="1"/>
          </p:cNvPicPr>
          <p:nvPr/>
        </p:nvPicPr>
        <p:blipFill>
          <a:blip r:embed="rId4"/>
          <a:stretch>
            <a:fillRect/>
          </a:stretch>
        </p:blipFill>
        <p:spPr>
          <a:xfrm>
            <a:off x="568325" y="1090612"/>
            <a:ext cx="3054194" cy="1182688"/>
          </a:xfrm>
          <a:prstGeom prst="rect">
            <a:avLst/>
          </a:prstGeom>
        </p:spPr>
      </p:pic>
      <p:pic>
        <p:nvPicPr>
          <p:cNvPr id="2050" name="Picture 2" descr="Index of /images/runtimes">
            <a:extLst>
              <a:ext uri="{FF2B5EF4-FFF2-40B4-BE49-F238E27FC236}">
                <a16:creationId xmlns:a16="http://schemas.microsoft.com/office/drawing/2014/main" id="{B6C9CDD5-565C-4AF5-9AA3-60D715708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8750" y="1356464"/>
            <a:ext cx="1000029" cy="13676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6D0BC1B-D0C9-4C99-B7A1-941CA4845E46}"/>
              </a:ext>
            </a:extLst>
          </p:cNvPr>
          <p:cNvPicPr>
            <a:picLocks noChangeAspect="1"/>
          </p:cNvPicPr>
          <p:nvPr/>
        </p:nvPicPr>
        <p:blipFill>
          <a:blip r:embed="rId6"/>
          <a:stretch>
            <a:fillRect/>
          </a:stretch>
        </p:blipFill>
        <p:spPr>
          <a:xfrm>
            <a:off x="1101411" y="2750837"/>
            <a:ext cx="2521108" cy="971549"/>
          </a:xfrm>
          <a:prstGeom prst="rect">
            <a:avLst/>
          </a:prstGeom>
        </p:spPr>
      </p:pic>
      <p:pic>
        <p:nvPicPr>
          <p:cNvPr id="6" name="Picture 5">
            <a:extLst>
              <a:ext uri="{FF2B5EF4-FFF2-40B4-BE49-F238E27FC236}">
                <a16:creationId xmlns:a16="http://schemas.microsoft.com/office/drawing/2014/main" id="{A5A21ABD-FA49-46FC-B384-CAE8AEFB2DCD}"/>
              </a:ext>
            </a:extLst>
          </p:cNvPr>
          <p:cNvPicPr>
            <a:picLocks noChangeAspect="1"/>
          </p:cNvPicPr>
          <p:nvPr/>
        </p:nvPicPr>
        <p:blipFill>
          <a:blip r:embed="rId7"/>
          <a:stretch>
            <a:fillRect/>
          </a:stretch>
        </p:blipFill>
        <p:spPr>
          <a:xfrm>
            <a:off x="4919662" y="2787651"/>
            <a:ext cx="2341082" cy="971549"/>
          </a:xfrm>
          <a:prstGeom prst="rect">
            <a:avLst/>
          </a:prstGeom>
        </p:spPr>
      </p:pic>
      <p:sp>
        <p:nvSpPr>
          <p:cNvPr id="12" name="Text Placeholder 2">
            <a:extLst>
              <a:ext uri="{FF2B5EF4-FFF2-40B4-BE49-F238E27FC236}">
                <a16:creationId xmlns:a16="http://schemas.microsoft.com/office/drawing/2014/main" id="{12E86B22-4997-4A2B-9C0D-3243B92DEBB4}"/>
              </a:ext>
            </a:extLst>
          </p:cNvPr>
          <p:cNvSpPr txBox="1">
            <a:spLocks/>
          </p:cNvSpPr>
          <p:nvPr/>
        </p:nvSpPr>
        <p:spPr>
          <a:xfrm>
            <a:off x="237061" y="4367174"/>
            <a:ext cx="8589439" cy="641580"/>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sz="2000" dirty="0">
                <a:latin typeface="Arial"/>
                <a:cs typeface="Arial"/>
              </a:rPr>
              <a:t>Note: you can find solutions to the bonus puzzles </a:t>
            </a:r>
            <a:r>
              <a:rPr lang="en-GB" sz="2000" dirty="0">
                <a:latin typeface="Arial"/>
                <a:cs typeface="Arial"/>
                <a:hlinkClick r:id="rId8"/>
              </a:rPr>
              <a:t>here</a:t>
            </a:r>
            <a:endParaRPr lang="en-GB" sz="2000" dirty="0">
              <a:latin typeface="Arial"/>
              <a:cs typeface="Arial"/>
            </a:endParaRPr>
          </a:p>
        </p:txBody>
      </p:sp>
    </p:spTree>
    <p:extLst>
      <p:ext uri="{BB962C8B-B14F-4D97-AF65-F5344CB8AC3E}">
        <p14:creationId xmlns:p14="http://schemas.microsoft.com/office/powerpoint/2010/main" val="29625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Variables</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7" name="Picture 6">
            <a:extLst>
              <a:ext uri="{FF2B5EF4-FFF2-40B4-BE49-F238E27FC236}">
                <a16:creationId xmlns:a16="http://schemas.microsoft.com/office/drawing/2014/main" id="{0A9CCCDE-38BA-407D-B893-4D4CD96670C2}"/>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1" name="Text Placeholder 2">
            <a:extLst>
              <a:ext uri="{FF2B5EF4-FFF2-40B4-BE49-F238E27FC236}">
                <a16:creationId xmlns:a16="http://schemas.microsoft.com/office/drawing/2014/main" id="{825EE2FD-D59C-4D6F-93E9-415E324D68C1}"/>
              </a:ext>
            </a:extLst>
          </p:cNvPr>
          <p:cNvSpPr txBox="1">
            <a:spLocks/>
          </p:cNvSpPr>
          <p:nvPr/>
        </p:nvSpPr>
        <p:spPr>
          <a:xfrm>
            <a:off x="237061" y="712956"/>
            <a:ext cx="8589439" cy="3885327"/>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b="1" dirty="0">
                <a:latin typeface="Arial"/>
                <a:cs typeface="Arial"/>
              </a:rPr>
              <a:t>Variables let you hold information to be used later in your code</a:t>
            </a:r>
          </a:p>
          <a:p>
            <a:pPr marL="342900" indent="-342900">
              <a:buFont typeface="Arial"/>
              <a:buChar char="•"/>
            </a:pPr>
            <a:r>
              <a:rPr lang="en-GB" sz="2000" dirty="0">
                <a:latin typeface="Arial"/>
                <a:cs typeface="Arial"/>
              </a:rPr>
              <a:t>A variable is essentially a way of naming a particular value so we can reference it later</a:t>
            </a:r>
          </a:p>
          <a:p>
            <a:pPr marL="342900" indent="-342900">
              <a:buFont typeface="Arial"/>
              <a:buChar char="•"/>
            </a:pPr>
            <a:r>
              <a:rPr lang="en-GB" sz="2000" dirty="0">
                <a:latin typeface="Arial"/>
                <a:cs typeface="Arial"/>
              </a:rPr>
              <a:t>We assign a value to a variable using the equals symbol</a:t>
            </a: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Here we made two variables called ‘name’ and ‘age’ with the values “David” and 24, respectively</a:t>
            </a:r>
          </a:p>
          <a:p>
            <a:pPr marL="342900" indent="-342900">
              <a:buFont typeface="Arial"/>
              <a:buChar char="•"/>
            </a:pPr>
            <a:r>
              <a:rPr lang="en-GB" sz="2000" dirty="0">
                <a:latin typeface="Arial"/>
                <a:cs typeface="Arial"/>
              </a:rPr>
              <a:t>Once you’ve created a variable it will continue to exist until you either delete it or close your browser</a:t>
            </a:r>
          </a:p>
        </p:txBody>
      </p:sp>
      <p:pic>
        <p:nvPicPr>
          <p:cNvPr id="9" name="Picture 8">
            <a:extLst>
              <a:ext uri="{FF2B5EF4-FFF2-40B4-BE49-F238E27FC236}">
                <a16:creationId xmlns:a16="http://schemas.microsoft.com/office/drawing/2014/main" id="{9DA8099D-E50A-45D8-B7C1-C5487CE23744}"/>
              </a:ext>
            </a:extLst>
          </p:cNvPr>
          <p:cNvPicPr>
            <a:picLocks noChangeAspect="1"/>
          </p:cNvPicPr>
          <p:nvPr/>
        </p:nvPicPr>
        <p:blipFill>
          <a:blip r:embed="rId3"/>
          <a:stretch>
            <a:fillRect/>
          </a:stretch>
        </p:blipFill>
        <p:spPr>
          <a:xfrm>
            <a:off x="3038617" y="2171039"/>
            <a:ext cx="3066766" cy="1032085"/>
          </a:xfrm>
          <a:prstGeom prst="rect">
            <a:avLst/>
          </a:prstGeom>
        </p:spPr>
      </p:pic>
    </p:spTree>
    <p:extLst>
      <p:ext uri="{BB962C8B-B14F-4D97-AF65-F5344CB8AC3E}">
        <p14:creationId xmlns:p14="http://schemas.microsoft.com/office/powerpoint/2010/main" val="246331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CCB085B9-8EF5-4B2C-B089-029492EC23AC}">
  <ds:schemaRefs>
    <ds:schemaRef ds:uri="http://schemas.microsoft.com/sharepoint/v3/contenttype/forms"/>
  </ds:schemaRefs>
</ds:datastoreItem>
</file>

<file path=customXml/itemProps2.xml><?xml version="1.0" encoding="utf-8"?>
<ds:datastoreItem xmlns:ds="http://schemas.openxmlformats.org/officeDocument/2006/customXml" ds:itemID="{24E5F6C7-5787-4F29-BDCC-CDAE99EBBC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56295-c29e-4898-8136-a54736c65b82"/>
    <ds:schemaRef ds:uri="9675ef8f-b755-4cd6-a742-8cae3d86c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9D9437-4660-4E6E-9349-9C8386915BD1}">
  <ds:schemaRefs>
    <ds:schemaRef ds:uri="Microsoft.SharePoint.Taxonomy.ContentTypeSync"/>
  </ds:schemaRefs>
</ds:datastoreItem>
</file>

<file path=customXml/itemProps4.xml><?xml version="1.0" encoding="utf-8"?>
<ds:datastoreItem xmlns:ds="http://schemas.openxmlformats.org/officeDocument/2006/customXml" ds:itemID="{8E7055A9-979E-42E4-8AE4-11D4A57371C1}">
  <ds:schemaRefs>
    <ds:schemaRef ds:uri="9675ef8f-b755-4cd6-a742-8cae3d86c4fe"/>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44a56295-c29e-4898-8136-a54736c65b82"/>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2451</TotalTime>
  <Words>1318</Words>
  <Application>Microsoft Office PowerPoint</Application>
  <PresentationFormat>On-screen Show (16:9)</PresentationFormat>
  <Paragraphs>185</Paragraphs>
  <Slides>22</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22</vt:i4>
      </vt:variant>
    </vt:vector>
  </HeadingPairs>
  <TitlesOfParts>
    <vt:vector size="29" baseType="lpstr">
      <vt:lpstr>Arial</vt:lpstr>
      <vt:lpstr>Calibri</vt:lpstr>
      <vt:lpstr>Cambria Math</vt:lpstr>
      <vt:lpstr>AZ Cover Slide Options</vt:lpstr>
      <vt:lpstr>AZ Divider Slide Options</vt:lpstr>
      <vt:lpstr>AZ Divider Slide Options - Colours</vt:lpstr>
      <vt:lpstr>AZ General Master Slide Options</vt:lpstr>
      <vt:lpstr>Beginner’s Python – Session One</vt:lpstr>
      <vt:lpstr>Session Content</vt:lpstr>
      <vt:lpstr>Using Google Colab</vt:lpstr>
      <vt:lpstr>Using Google Colab</vt:lpstr>
      <vt:lpstr>Printing</vt:lpstr>
      <vt:lpstr>Printing</vt:lpstr>
      <vt:lpstr>Printing Puzzles</vt:lpstr>
      <vt:lpstr>Printing Puzzles Solutions</vt:lpstr>
      <vt:lpstr>Variables</vt:lpstr>
      <vt:lpstr>Variables</vt:lpstr>
      <vt:lpstr>Variables Puzzles</vt:lpstr>
      <vt:lpstr>Variables Puzzles Solutions </vt:lpstr>
      <vt:lpstr>Manipulating Variables</vt:lpstr>
      <vt:lpstr>Manipulating Variables Puzzles</vt:lpstr>
      <vt:lpstr>Manipulating Variables Puzzles Solutions</vt:lpstr>
      <vt:lpstr>Variable Types</vt:lpstr>
      <vt:lpstr>Aside: Functions</vt:lpstr>
      <vt:lpstr>Variable Types Puzzles</vt:lpstr>
      <vt:lpstr>Variable Types Puzzles Solutions</vt:lpstr>
      <vt:lpstr>More Variable Puzzles</vt:lpstr>
      <vt:lpstr>More Variable Puzzles Solutions</vt:lpstr>
      <vt:lpstr>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Snook, Ben</cp:lastModifiedBy>
  <cp:revision>40</cp:revision>
  <cp:lastPrinted>2018-03-07T14:46:57Z</cp:lastPrinted>
  <dcterms:created xsi:type="dcterms:W3CDTF">2019-09-20T09:22:01Z</dcterms:created>
  <dcterms:modified xsi:type="dcterms:W3CDTF">2021-03-25T15:36:47Z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